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122046"/>
            <a:ext cx="8834120" cy="12141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315" y="2397378"/>
            <a:ext cx="8621369" cy="33496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4357" y="6457188"/>
            <a:ext cx="3085758" cy="288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1044" y="6294353"/>
            <a:ext cx="4009246" cy="5434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669898" y="3195142"/>
            <a:ext cx="603217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86007" y="4876800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7" y="426970"/>
            <a:ext cx="1479232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55" y="796782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3" y="339682"/>
            <a:ext cx="125703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6100" y="239351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92644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Lec4-Data-Movement-Instructions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48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40" dirty="0" smtClean="0">
                <a:latin typeface="Arial"/>
                <a:cs typeface="Arial"/>
              </a:rPr>
              <a:t>Opc</a:t>
            </a:r>
            <a:r>
              <a:rPr sz="4200" b="1" spc="-150" dirty="0" smtClean="0">
                <a:latin typeface="Arial"/>
                <a:cs typeface="Arial"/>
              </a:rPr>
              <a:t>o</a:t>
            </a:r>
            <a:r>
              <a:rPr sz="4200" b="1" spc="-125" dirty="0" smtClean="0">
                <a:latin typeface="Arial"/>
                <a:cs typeface="Arial"/>
              </a:rPr>
              <a:t>de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90890" cy="443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su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tracti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c.,)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illustrates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st 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rst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ary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rem</a:t>
            </a:r>
            <a:r>
              <a:rPr sz="2800" spc="-15" dirty="0" smtClean="0">
                <a:latin typeface="Arial"/>
                <a:cs typeface="Arial"/>
              </a:rPr>
              <a:t>ain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direc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ion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(D)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8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 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word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(W)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9605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Opcod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3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Opcod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1938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PUSHFD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POPFD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AGS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stack,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the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04505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valid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53276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LEA,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LDS,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 instructi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a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 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ss;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LDS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LES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DS 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4205" cy="517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651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instructi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LGS,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 w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GS, 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373380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Stri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6096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extra 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80386</a:t>
            </a:r>
            <a:r>
              <a:rPr sz="3200" spc="0" dirty="0" smtClean="0">
                <a:latin typeface="Arial"/>
                <a:cs typeface="Arial"/>
              </a:rPr>
              <a:t>-Cor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ESI &amp;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EDI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stri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34350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6891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(D)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cho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-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- 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string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cl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 to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-incre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 to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use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STD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instru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tion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7556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Eit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er/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oth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creme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t/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ecrem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23250" cy="3423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LODS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EAX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SI; S</a:t>
            </a:r>
            <a:r>
              <a:rPr sz="3200" spc="-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stores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 in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DI;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OVS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word 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80070" cy="350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57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INS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SI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DX.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68309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tach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string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60198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fo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CX.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Arit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tors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MOV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</a:t>
            </a:r>
            <a:r>
              <a:rPr sz="3200" spc="-10" dirty="0" smtClean="0">
                <a:latin typeface="Arial"/>
                <a:cs typeface="Arial"/>
              </a:rPr>
              <a:t>,34</a:t>
            </a:r>
            <a:r>
              <a:rPr sz="3200" spc="0" dirty="0" smtClean="0">
                <a:latin typeface="Arial"/>
                <a:cs typeface="Arial"/>
              </a:rPr>
              <a:t>*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, wh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ch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AX wi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 10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46720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26416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slate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(XL</a:t>
            </a:r>
            <a:r>
              <a:rPr sz="3200" spc="-25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n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ca- 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lus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44450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 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(fixe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 (varia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3402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713740" indent="-34925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Pr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ew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CMO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move.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273685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rforms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tru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overri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se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 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80070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3683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DB (de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DW (d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DD (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D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cate)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26098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EQU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els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SEGMENT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ENDS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id</a:t>
            </a:r>
            <a:r>
              <a:rPr sz="3200" spc="-15" dirty="0" smtClean="0">
                <a:latin typeface="Arial"/>
                <a:cs typeface="Arial"/>
              </a:rPr>
              <a:t>en</a:t>
            </a:r>
            <a:r>
              <a:rPr sz="3200" spc="0" dirty="0" smtClean="0">
                <a:latin typeface="Arial"/>
                <a:cs typeface="Arial"/>
              </a:rPr>
              <a:t>-tif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-segm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use.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260" y="1709927"/>
            <a:ext cx="7283196" cy="0"/>
          </a:xfrm>
          <a:custGeom>
            <a:avLst/>
            <a:gdLst/>
            <a:ahLst/>
            <a:cxnLst/>
            <a:rect l="l" t="t" r="r" b="b"/>
            <a:pathLst>
              <a:path w="7283196">
                <a:moveTo>
                  <a:pt x="0" y="0"/>
                </a:moveTo>
                <a:lnTo>
                  <a:pt x="7283196" y="0"/>
                </a:lnTo>
              </a:path>
            </a:pathLst>
          </a:custGeom>
          <a:ln w="45720">
            <a:solidFill>
              <a:srgbClr val="281F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4691" y="1687067"/>
            <a:ext cx="0" cy="1394459"/>
          </a:xfrm>
          <a:custGeom>
            <a:avLst/>
            <a:gdLst/>
            <a:ahLst/>
            <a:cxnLst/>
            <a:rect l="l" t="t" r="r" b="b"/>
            <a:pathLst>
              <a:path h="1394459">
                <a:moveTo>
                  <a:pt x="0" y="1394459"/>
                </a:moveTo>
                <a:lnTo>
                  <a:pt x="0" y="0"/>
                </a:lnTo>
              </a:path>
            </a:pathLst>
          </a:custGeom>
          <a:ln w="50292">
            <a:solidFill>
              <a:srgbClr val="2B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0628" y="1687067"/>
            <a:ext cx="0" cy="1289303"/>
          </a:xfrm>
          <a:custGeom>
            <a:avLst/>
            <a:gdLst/>
            <a:ahLst/>
            <a:cxnLst/>
            <a:rect l="l" t="t" r="r" b="b"/>
            <a:pathLst>
              <a:path h="1289303">
                <a:moveTo>
                  <a:pt x="0" y="1289303"/>
                </a:moveTo>
                <a:lnTo>
                  <a:pt x="0" y="0"/>
                </a:lnTo>
              </a:path>
            </a:pathLst>
          </a:custGeom>
          <a:ln w="4572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260" y="3058667"/>
            <a:ext cx="7283196" cy="0"/>
          </a:xfrm>
          <a:custGeom>
            <a:avLst/>
            <a:gdLst/>
            <a:ahLst/>
            <a:cxnLst/>
            <a:rect l="l" t="t" r="r" b="b"/>
            <a:pathLst>
              <a:path w="7283196">
                <a:moveTo>
                  <a:pt x="0" y="0"/>
                </a:moveTo>
                <a:lnTo>
                  <a:pt x="7283196" y="0"/>
                </a:lnTo>
              </a:path>
            </a:pathLst>
          </a:custGeom>
          <a:ln w="45720">
            <a:solidFill>
              <a:srgbClr val="34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9944" y="1687067"/>
            <a:ext cx="0" cy="1394459"/>
          </a:xfrm>
          <a:custGeom>
            <a:avLst/>
            <a:gdLst/>
            <a:ahLst/>
            <a:cxnLst/>
            <a:rect l="l" t="t" r="r" b="b"/>
            <a:pathLst>
              <a:path h="1394459">
                <a:moveTo>
                  <a:pt x="0" y="1394459"/>
                </a:moveTo>
                <a:lnTo>
                  <a:pt x="0" y="0"/>
                </a:lnTo>
              </a:path>
            </a:pathLst>
          </a:custGeom>
          <a:ln w="45720">
            <a:solidFill>
              <a:srgbClr val="2F2B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8342" y="2935223"/>
            <a:ext cx="0" cy="146303"/>
          </a:xfrm>
          <a:custGeom>
            <a:avLst/>
            <a:gdLst/>
            <a:ahLst/>
            <a:cxnLst/>
            <a:rect l="l" t="t" r="r" b="b"/>
            <a:pathLst>
              <a:path h="146303">
                <a:moveTo>
                  <a:pt x="0" y="146303"/>
                </a:moveTo>
                <a:lnTo>
                  <a:pt x="0" y="0"/>
                </a:lnTo>
              </a:path>
            </a:pathLst>
          </a:custGeom>
          <a:ln w="5029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0738" y="1687067"/>
            <a:ext cx="0" cy="1394459"/>
          </a:xfrm>
          <a:custGeom>
            <a:avLst/>
            <a:gdLst/>
            <a:ahLst/>
            <a:cxnLst/>
            <a:rect l="l" t="t" r="r" b="b"/>
            <a:pathLst>
              <a:path h="1394459">
                <a:moveTo>
                  <a:pt x="0" y="1394459"/>
                </a:moveTo>
                <a:lnTo>
                  <a:pt x="0" y="0"/>
                </a:lnTo>
              </a:path>
            </a:pathLst>
          </a:custGeom>
          <a:ln w="5029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1620" y="131432"/>
            <a:ext cx="8421370" cy="549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1099"/>
              </a:lnSpc>
              <a:tabLst>
                <a:tab pos="130175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50" dirty="0" smtClean="0">
                <a:solidFill>
                  <a:srgbClr val="010101"/>
                </a:solidFill>
                <a:latin typeface="Arial"/>
                <a:cs typeface="Arial"/>
              </a:rPr>
              <a:t>4-2	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Byte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many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machine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language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instructions,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showing </a:t>
            </a:r>
            <a:r>
              <a:rPr sz="1750" b="1" spc="-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position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D-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W-bits.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8104" y="1708911"/>
            <a:ext cx="90805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355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7076" y="1709928"/>
            <a:ext cx="85090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434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2332" y="1694434"/>
            <a:ext cx="95250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370" dirty="0" smtClean="0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3871" y="1684528"/>
            <a:ext cx="89535" cy="453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00" spc="-4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4555" y="1737867"/>
            <a:ext cx="9080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254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4555" y="1831340"/>
            <a:ext cx="163195" cy="733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770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r>
              <a:rPr sz="3750" spc="569" baseline="-10000" dirty="0" smtClean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3750" baseline="-10000">
              <a:latin typeface="Arial"/>
              <a:cs typeface="Arial"/>
            </a:endParaRPr>
          </a:p>
          <a:p>
            <a:pPr marL="12700">
              <a:lnSpc>
                <a:spcPts val="2695"/>
              </a:lnSpc>
            </a:pPr>
            <a:r>
              <a:rPr sz="2300" spc="-254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8104" y="1938528"/>
            <a:ext cx="85090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434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7076" y="1923034"/>
            <a:ext cx="8953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415" dirty="0" smtClean="0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2332" y="1932178"/>
            <a:ext cx="95250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370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3871" y="1932178"/>
            <a:ext cx="8953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415" dirty="0" smtClean="0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3859" y="2001520"/>
            <a:ext cx="1204595" cy="680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44550" algn="l"/>
              </a:tabLst>
            </a:pPr>
            <a:r>
              <a:rPr sz="3100" b="1" spc="-340" dirty="0" smtClean="0">
                <a:solidFill>
                  <a:srgbClr val="282626"/>
                </a:solidFill>
                <a:latin typeface="Times New Roman"/>
                <a:cs typeface="Times New Roman"/>
              </a:rPr>
              <a:t>D	</a:t>
            </a:r>
            <a:r>
              <a:rPr sz="4400" b="1" spc="-445" dirty="0" smtClean="0">
                <a:solidFill>
                  <a:srgbClr val="282626"/>
                </a:solidFill>
                <a:latin typeface="Times New Roman"/>
                <a:cs typeface="Times New Roman"/>
              </a:rPr>
              <a:t>w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48104" y="2204211"/>
            <a:ext cx="9080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254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67076" y="2171700"/>
            <a:ext cx="89535" cy="422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4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72332" y="2176271"/>
            <a:ext cx="89535" cy="422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4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3871" y="2150871"/>
            <a:ext cx="89535" cy="453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00" spc="-4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72332" y="2247391"/>
            <a:ext cx="17589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484" dirty="0" smtClean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3871" y="2247391"/>
            <a:ext cx="163195" cy="695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15"/>
              </a:lnSpc>
            </a:pPr>
            <a:r>
              <a:rPr sz="2500" spc="380" dirty="0" smtClean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575"/>
              </a:lnSpc>
            </a:pPr>
            <a:r>
              <a:rPr sz="2750" spc="-41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4555" y="2323084"/>
            <a:ext cx="9080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254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3532" y="2407411"/>
            <a:ext cx="101600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2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67076" y="2404871"/>
            <a:ext cx="89535" cy="422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4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72332" y="2398521"/>
            <a:ext cx="163195" cy="461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919" dirty="0" smtClean="0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r>
              <a:rPr sz="3075" spc="765" baseline="-10840" dirty="0" smtClean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3075" baseline="-1084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64555" y="2407411"/>
            <a:ext cx="163195" cy="739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8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r>
              <a:rPr sz="3750" spc="569" baseline="-11111" dirty="0" smtClean="0">
                <a:solidFill>
                  <a:srgbClr val="282626"/>
                </a:solidFill>
                <a:latin typeface="Arial"/>
                <a:cs typeface="Arial"/>
              </a:rPr>
              <a:t>.</a:t>
            </a:r>
            <a:endParaRPr sz="3750" baseline="-11111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500" spc="-28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8104" y="2471420"/>
            <a:ext cx="163195" cy="694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</a:pPr>
            <a:r>
              <a:rPr sz="2500" spc="380" dirty="0" smtClean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600" spc="-355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67076" y="2508250"/>
            <a:ext cx="8953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415" dirty="0" smtClean="0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72332" y="2620264"/>
            <a:ext cx="17589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540" dirty="0" smtClean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63871" y="2631694"/>
            <a:ext cx="8953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41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67076" y="2741421"/>
            <a:ext cx="8953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415" dirty="0" smtClean="0">
                <a:solidFill>
                  <a:srgbClr val="282626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32251" y="4713985"/>
            <a:ext cx="132143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spc="-150" dirty="0" smtClean="0">
                <a:solidFill>
                  <a:srgbClr val="282626"/>
                </a:solidFill>
                <a:latin typeface="Arial"/>
                <a:cs typeface="Arial"/>
              </a:rPr>
              <a:t>Opcode</a:t>
            </a:r>
            <a:endParaRPr sz="29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46836" y="6291762"/>
            <a:ext cx="4013200" cy="54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61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8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 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8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8262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8262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4460" y="6313678"/>
            <a:ext cx="666115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50" spc="3925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95020">
              <a:lnSpc>
                <a:spcPct val="1129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72145" cy="410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2794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ASSUME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irective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 wh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you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-sig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CS, DS,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ES, 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SS 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e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fect.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ASSUME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GS.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PROC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ENDP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70240" cy="449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55626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assumes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sof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8086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 croprocess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286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.38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486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spc="-5" dirty="0" smtClean="0">
                <a:latin typeface="Arial"/>
                <a:cs typeface="Arial"/>
              </a:rPr>
              <a:t>.58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68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.MODEL stat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reced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78800" cy="2533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slig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tl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lar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80645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Also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aware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comp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 assembl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620" y="126631"/>
            <a:ext cx="842137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2899"/>
              </a:lnSpc>
              <a:tabLst>
                <a:tab pos="130175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4-3	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Byte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2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many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machine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language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instructions,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showing </a:t>
            </a:r>
            <a:r>
              <a:rPr sz="1750" b="1" spc="-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position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MOD,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REG,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R/M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fields.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911" y="2474467"/>
            <a:ext cx="896619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85" dirty="0" smtClean="0">
                <a:solidFill>
                  <a:srgbClr val="262426"/>
                </a:solidFill>
                <a:latin typeface="Arial"/>
                <a:cs typeface="Arial"/>
              </a:rPr>
              <a:t>MOD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8635" y="2479040"/>
            <a:ext cx="82613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60" dirty="0" smtClean="0">
                <a:solidFill>
                  <a:srgbClr val="262426"/>
                </a:solidFill>
                <a:latin typeface="Arial"/>
                <a:cs typeface="Arial"/>
              </a:rPr>
              <a:t>REG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5843" y="2469896"/>
            <a:ext cx="70993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65" dirty="0" smtClean="0">
                <a:solidFill>
                  <a:srgbClr val="262426"/>
                </a:solidFill>
                <a:latin typeface="Arial"/>
                <a:cs typeface="Arial"/>
              </a:rPr>
              <a:t>R/M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6836" y="6291762"/>
            <a:ext cx="4013200" cy="54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61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8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 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8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8262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8262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60" y="6313678"/>
            <a:ext cx="666115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50" spc="3925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95020">
              <a:lnSpc>
                <a:spcPct val="1129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09827" y="2985516"/>
          <a:ext cx="7356348" cy="1399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60"/>
                <a:gridCol w="2731769"/>
                <a:gridCol w="2702052"/>
              </a:tblGrid>
              <a:tr h="1348739"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92">
                      <a:solidFill>
                        <a:srgbClr val="282323"/>
                      </a:solidFill>
                      <a:prstDash val="solid"/>
                    </a:lnL>
                    <a:lnR w="50292">
                      <a:solidFill>
                        <a:srgbClr val="342F34"/>
                      </a:solidFill>
                      <a:prstDash val="solid"/>
                    </a:lnR>
                    <a:lnT w="50292">
                      <a:solidFill>
                        <a:srgbClr val="383434"/>
                      </a:solidFill>
                      <a:prstDash val="solid"/>
                    </a:lnT>
                    <a:lnB w="50292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92">
                      <a:solidFill>
                        <a:srgbClr val="342F34"/>
                      </a:solidFill>
                      <a:prstDash val="solid"/>
                    </a:lnL>
                    <a:lnR w="45720">
                      <a:solidFill>
                        <a:srgbClr val="2B282B"/>
                      </a:solidFill>
                      <a:prstDash val="solid"/>
                    </a:lnR>
                    <a:lnT w="50292">
                      <a:solidFill>
                        <a:srgbClr val="383434"/>
                      </a:solidFill>
                      <a:prstDash val="solid"/>
                    </a:lnT>
                    <a:lnB w="50292">
                      <a:solidFill>
                        <a:srgbClr val="28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2B282B"/>
                      </a:solidFill>
                      <a:prstDash val="solid"/>
                    </a:lnL>
                    <a:lnR w="45720">
                      <a:solidFill>
                        <a:srgbClr val="232323"/>
                      </a:solidFill>
                      <a:prstDash val="solid"/>
                    </a:lnR>
                    <a:lnT w="50292">
                      <a:solidFill>
                        <a:srgbClr val="383434"/>
                      </a:solidFill>
                      <a:prstDash val="solid"/>
                    </a:lnT>
                    <a:lnB w="50292">
                      <a:solidFill>
                        <a:srgbClr val="2823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65" dirty="0" smtClean="0">
                <a:latin typeface="Arial"/>
                <a:cs typeface="Arial"/>
              </a:rPr>
              <a:t>MOD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Field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18855" cy="4898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937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cifies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(MOD)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eld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addressing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m</a:t>
            </a:r>
            <a:r>
              <a:rPr sz="2800" spc="-20" dirty="0" smtClean="0">
                <a:latin typeface="Arial"/>
                <a:cs typeface="Arial"/>
              </a:rPr>
              <a:t>ode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Reg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cif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R/M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3009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0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R/M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 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5789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splace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 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397240" cy="3774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25209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–7</a:t>
            </a:r>
            <a:r>
              <a:rPr sz="2800" spc="-20" dirty="0" smtClean="0">
                <a:latin typeface="Arial"/>
                <a:cs typeface="Arial"/>
              </a:rPr>
              <a:t>FH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-10" dirty="0" smtClean="0">
                <a:latin typeface="Arial"/>
                <a:cs typeface="Arial"/>
              </a:rPr>
              <a:t>, 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n-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–007</a:t>
            </a:r>
            <a:r>
              <a:rPr sz="2800" spc="-20" dirty="0" smtClean="0">
                <a:latin typeface="Arial"/>
                <a:cs typeface="Arial"/>
              </a:rPr>
              <a:t>FH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ef</a:t>
            </a:r>
            <a:r>
              <a:rPr sz="2800" spc="-15" dirty="0" smtClean="0">
                <a:latin typeface="Arial"/>
                <a:cs typeface="Arial"/>
              </a:rPr>
              <a:t>ore adding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 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9779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), 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n-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FF</a:t>
            </a:r>
            <a:r>
              <a:rPr sz="2800" spc="-15" dirty="0" smtClean="0">
                <a:latin typeface="Arial"/>
                <a:cs typeface="Arial"/>
              </a:rPr>
              <a:t>80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 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splace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5" dirty="0" smtClean="0">
                <a:latin typeface="Arial"/>
                <a:cs typeface="Arial"/>
              </a:rPr>
              <a:t>Re</a:t>
            </a:r>
            <a:r>
              <a:rPr sz="4200" b="1" spc="-150" dirty="0" smtClean="0">
                <a:latin typeface="Arial"/>
                <a:cs typeface="Arial"/>
              </a:rPr>
              <a:t>g</a:t>
            </a:r>
            <a:r>
              <a:rPr sz="4200" b="1" spc="-90" dirty="0" smtClean="0">
                <a:latin typeface="Arial"/>
                <a:cs typeface="Arial"/>
              </a:rPr>
              <a:t>ister</a:t>
            </a:r>
            <a:r>
              <a:rPr sz="4200" b="1" spc="-170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Ass</a:t>
            </a:r>
            <a:r>
              <a:rPr sz="4200" b="1" spc="-105" dirty="0" smtClean="0">
                <a:latin typeface="Arial"/>
                <a:cs typeface="Arial"/>
              </a:rPr>
              <a:t>ign</a:t>
            </a:r>
            <a:r>
              <a:rPr sz="4200" b="1" spc="-204" dirty="0" smtClean="0">
                <a:latin typeface="Arial"/>
                <a:cs typeface="Arial"/>
              </a:rPr>
              <a:t>m</a:t>
            </a:r>
            <a:r>
              <a:rPr sz="4200" b="1" spc="-110" dirty="0" smtClean="0">
                <a:latin typeface="Arial"/>
                <a:cs typeface="Arial"/>
              </a:rPr>
              <a:t>ents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33130" cy="4325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-byte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BEC</a:t>
            </a:r>
            <a:r>
              <a:rPr sz="3200" spc="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1874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67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siz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rid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x)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66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rid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fix)</a:t>
            </a:r>
            <a:r>
              <a:rPr sz="2800" spc="-15" dirty="0" smtClean="0">
                <a:latin typeface="Arial"/>
                <a:cs typeface="Arial"/>
              </a:rPr>
              <a:t> appears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first</a:t>
            </a:r>
            <a:r>
              <a:rPr sz="2800" spc="-15" dirty="0" smtClean="0">
                <a:latin typeface="Arial"/>
                <a:cs typeface="Arial"/>
              </a:rPr>
              <a:t> byte,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thus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first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opcode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instr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bytes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strated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</a:t>
            </a:r>
            <a:r>
              <a:rPr sz="1800" b="1" spc="0" dirty="0" smtClean="0">
                <a:latin typeface="Arial"/>
                <a:cs typeface="Arial"/>
              </a:rPr>
              <a:t>4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</a:t>
            </a:r>
            <a:r>
              <a:rPr sz="1800" spc="0" dirty="0" smtClean="0">
                <a:latin typeface="Arial"/>
                <a:cs typeface="Arial"/>
              </a:rPr>
              <a:t>BEC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tes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 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 formats from Fig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res </a:t>
            </a:r>
            <a:r>
              <a:rPr sz="1800" spc="-5" dirty="0" smtClean="0">
                <a:latin typeface="Arial"/>
                <a:cs typeface="Arial"/>
              </a:rPr>
              <a:t>4–</a:t>
            </a:r>
            <a:r>
              <a:rPr sz="1800" spc="0" dirty="0" smtClean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–</a:t>
            </a:r>
            <a:r>
              <a:rPr sz="1800" spc="-10" dirty="0" smtClean="0">
                <a:latin typeface="Arial"/>
                <a:cs typeface="Arial"/>
              </a:rPr>
              <a:t>3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MOV B</a:t>
            </a:r>
            <a:r>
              <a:rPr sz="1800" spc="-22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,S</a:t>
            </a:r>
            <a:r>
              <a:rPr sz="1800" spc="-22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914400"/>
            <a:ext cx="8080248" cy="2327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2246503"/>
            <a:ext cx="8041005" cy="3249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4655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10001</a:t>
            </a:r>
            <a:r>
              <a:rPr sz="2800" spc="-2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endParaRPr sz="2800">
              <a:latin typeface="Arial"/>
              <a:cs typeface="Arial"/>
            </a:endParaRPr>
          </a:p>
          <a:p>
            <a:pPr marL="64769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 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word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REG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eld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299085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5" dirty="0" smtClean="0">
                <a:latin typeface="Arial"/>
                <a:cs typeface="Arial"/>
              </a:rPr>
              <a:t>REG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eld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101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9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endParaRPr sz="2800">
              <a:latin typeface="Arial"/>
              <a:cs typeface="Arial"/>
            </a:endParaRPr>
          </a:p>
          <a:p>
            <a:pPr marL="151765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BP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R/M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60" dirty="0" smtClean="0">
                <a:latin typeface="Arial"/>
                <a:cs typeface="Arial"/>
              </a:rPr>
              <a:t>Mem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00" dirty="0" smtClean="0">
                <a:latin typeface="Arial"/>
                <a:cs typeface="Arial"/>
              </a:rPr>
              <a:t>ry</a:t>
            </a:r>
            <a:r>
              <a:rPr sz="4200" b="1" spc="-16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30565" cy="4580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0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R/M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takes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n</a:t>
            </a:r>
            <a:r>
              <a:rPr sz="3200" spc="0" dirty="0" smtClean="0">
                <a:latin typeface="Arial"/>
                <a:cs typeface="Arial"/>
              </a:rPr>
              <a:t>ew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32384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illustrates 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machine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uage version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DL,[DI]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AI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H).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1783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269049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10001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D=1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(to REG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R/M), W=0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(byte),	MOD=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splace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t), REG=</a:t>
            </a:r>
            <a:r>
              <a:rPr sz="3200" spc="-10" dirty="0" smtClean="0">
                <a:latin typeface="Arial"/>
                <a:cs typeface="Arial"/>
              </a:rPr>
              <a:t>01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(DL),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</a:t>
            </a:r>
            <a:r>
              <a:rPr sz="3200" spc="-20" dirty="0" smtClean="0">
                <a:latin typeface="Arial"/>
                <a:cs typeface="Arial"/>
              </a:rPr>
              <a:t>=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([DI]).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</a:t>
            </a:r>
            <a:r>
              <a:rPr sz="1800" b="1" spc="0" dirty="0" smtClean="0">
                <a:latin typeface="Arial"/>
                <a:cs typeface="Arial"/>
              </a:rPr>
              <a:t>5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MOV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[</a:t>
            </a:r>
            <a:r>
              <a:rPr sz="1800" spc="0" dirty="0" smtClean="0">
                <a:latin typeface="Arial"/>
                <a:cs typeface="Arial"/>
              </a:rPr>
              <a:t>DI]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nstr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its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ge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591" y="685800"/>
            <a:ext cx="7307580" cy="210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3313557"/>
            <a:ext cx="7976234" cy="2313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 </a:t>
            </a:r>
            <a:r>
              <a:rPr sz="2800" spc="-15" dirty="0" smtClean="0">
                <a:latin typeface="Arial"/>
                <a:cs typeface="Arial"/>
              </a:rPr>
              <a:t>DL,</a:t>
            </a:r>
            <a:r>
              <a:rPr sz="2800" spc="-5" dirty="0" smtClean="0">
                <a:latin typeface="Arial"/>
                <a:cs typeface="Arial"/>
              </a:rPr>
              <a:t> [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20" dirty="0" smtClean="0">
                <a:latin typeface="Arial"/>
                <a:cs typeface="Arial"/>
              </a:rPr>
              <a:t>+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],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</a:pPr>
            <a:r>
              <a:rPr sz="2800" spc="-25" dirty="0" smtClean="0">
                <a:latin typeface="Arial"/>
                <a:cs typeface="Arial"/>
              </a:rPr>
              <a:t>MOD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5" dirty="0" smtClean="0">
                <a:latin typeface="Arial"/>
                <a:cs typeface="Arial"/>
              </a:rPr>
              <a:t>ges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spla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st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ain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525145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now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mes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5501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inste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15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830184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R/M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 also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059420" cy="3472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75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R/M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=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100</a:t>
            </a:r>
            <a:r>
              <a:rPr sz="3200" spc="0" dirty="0" smtClean="0">
                <a:latin typeface="Arial"/>
                <a:cs typeface="Arial"/>
              </a:rPr>
              <a:t>(SP);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instruction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moves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338455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writ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ym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ic 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9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,SP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-s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ze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026911"/>
            <a:ext cx="631698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73885" algn="l"/>
              </a:tabLst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8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28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tru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5" dirty="0" smtClean="0">
                <a:latin typeface="Arial"/>
                <a:cs typeface="Arial"/>
              </a:rPr>
              <a:t>Spe</a:t>
            </a:r>
            <a:r>
              <a:rPr sz="4200" b="1" spc="-90" dirty="0" smtClean="0">
                <a:latin typeface="Arial"/>
                <a:cs typeface="Arial"/>
              </a:rPr>
              <a:t>cial</a:t>
            </a:r>
            <a:r>
              <a:rPr sz="4200" b="1" spc="-195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75" dirty="0" smtClean="0">
                <a:latin typeface="Arial"/>
                <a:cs typeface="Arial"/>
              </a:rPr>
              <a:t>M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25" dirty="0" smtClean="0">
                <a:latin typeface="Arial"/>
                <a:cs typeface="Arial"/>
              </a:rPr>
              <a:t>de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43925" cy="4900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064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nced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bit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[</a:t>
            </a:r>
            <a:r>
              <a:rPr sz="3200" spc="-10" dirty="0" smtClean="0">
                <a:latin typeface="Arial"/>
                <a:cs typeface="Arial"/>
              </a:rPr>
              <a:t>1000</a:t>
            </a:r>
            <a:r>
              <a:rPr sz="3200" spc="0" dirty="0" smtClean="0">
                <a:latin typeface="Arial"/>
                <a:cs typeface="Arial"/>
              </a:rPr>
              <a:t>H],DL</a:t>
            </a:r>
            <a:r>
              <a:rPr sz="3200" spc="-1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 N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MB,DL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moves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contents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756285" marR="248920" lvl="1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seco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DL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lic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N</a:t>
            </a:r>
            <a:r>
              <a:rPr sz="2800" spc="-35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MB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528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MOD 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ways</a:t>
            </a:r>
            <a:r>
              <a:rPr sz="3200" spc="-10" dirty="0" smtClean="0">
                <a:latin typeface="Arial"/>
                <a:cs typeface="Arial"/>
              </a:rPr>
              <a:t> 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lways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8326"/>
            <a:ext cx="8512810" cy="33705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03860" indent="-287020">
              <a:lnSpc>
                <a:spcPts val="336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8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act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950" spc="-90" dirty="0" smtClean="0">
                <a:latin typeface="Arial"/>
                <a:cs typeface="Arial"/>
              </a:rPr>
              <a:t>us</a:t>
            </a:r>
            <a:r>
              <a:rPr sz="2950" spc="-100" dirty="0" smtClean="0">
                <a:latin typeface="Arial"/>
                <a:cs typeface="Arial"/>
              </a:rPr>
              <a:t>e</a:t>
            </a:r>
            <a:r>
              <a:rPr sz="2950" spc="-4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addressin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mod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[</a:t>
            </a:r>
            <a:r>
              <a:rPr sz="2800" spc="-30" dirty="0" smtClean="0">
                <a:latin typeface="Arial"/>
                <a:cs typeface="Arial"/>
              </a:rPr>
              <a:t>BP</a:t>
            </a:r>
            <a:r>
              <a:rPr sz="2800" spc="-10" dirty="0" smtClean="0">
                <a:latin typeface="Arial"/>
                <a:cs typeface="Arial"/>
              </a:rPr>
              <a:t>]</a:t>
            </a:r>
            <a:r>
              <a:rPr sz="2800" spc="-15" dirty="0" smtClean="0">
                <a:latin typeface="Arial"/>
                <a:cs typeface="Arial"/>
              </a:rPr>
              <a:t> with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divi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nsla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s</a:t>
            </a:r>
            <a:r>
              <a:rPr sz="3200" spc="1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lic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know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would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incorr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ctly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slate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[BP]</a:t>
            </a:r>
            <a:r>
              <a:rPr sz="3200" spc="-10" dirty="0" smtClean="0">
                <a:latin typeface="Arial"/>
                <a:cs typeface="Arial"/>
              </a:rPr>
              <a:t>,</a:t>
            </a:r>
            <a:r>
              <a:rPr sz="3200" spc="0" dirty="0" smtClean="0">
                <a:latin typeface="Arial"/>
                <a:cs typeface="Arial"/>
              </a:rPr>
              <a:t>DL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MOV [</a:t>
            </a:r>
            <a:r>
              <a:rPr sz="1800" spc="-5" dirty="0" smtClean="0">
                <a:latin typeface="Arial"/>
                <a:cs typeface="Arial"/>
              </a:rPr>
              <a:t>100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H],DI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1" y="1143000"/>
            <a:ext cx="7915656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24578" y="4150232"/>
            <a:ext cx="3820795" cy="1716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bit 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enco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0" dirty="0" smtClean="0">
                <a:latin typeface="Arial"/>
                <a:cs typeface="Arial"/>
              </a:rPr>
              <a:t> [</a:t>
            </a:r>
            <a:r>
              <a:rPr sz="2800" spc="-15" dirty="0" smtClean="0">
                <a:latin typeface="Arial"/>
                <a:cs typeface="Arial"/>
              </a:rPr>
              <a:t>1000H],DL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 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mac</a:t>
            </a:r>
            <a:r>
              <a:rPr sz="2800" spc="-15" dirty="0" smtClean="0">
                <a:latin typeface="Arial"/>
                <a:cs typeface="Arial"/>
              </a:rPr>
              <a:t>hine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lan</a:t>
            </a:r>
            <a:r>
              <a:rPr sz="2800" spc="-20" dirty="0" smtClean="0">
                <a:latin typeface="Arial"/>
                <a:cs typeface="Arial"/>
              </a:rPr>
              <a:t>gu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</a:t>
            </a:r>
            <a:r>
              <a:rPr sz="1800" b="1" spc="0" dirty="0" smtClean="0">
                <a:latin typeface="Arial"/>
                <a:cs typeface="Arial"/>
              </a:rPr>
              <a:t>7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MOV [BP],DL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instr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" y="1143000"/>
            <a:ext cx="7543800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24578" y="4150232"/>
            <a:ext cx="4051300" cy="1802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tua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[BP],DL</a:t>
            </a:r>
            <a:r>
              <a:rPr sz="2800" spc="-1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299085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3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ru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25" dirty="0" smtClean="0">
                <a:latin typeface="Arial"/>
                <a:cs typeface="Arial"/>
              </a:rPr>
              <a:t>32</a:t>
            </a:r>
            <a:r>
              <a:rPr sz="4200" b="1" spc="-90" dirty="0" smtClean="0">
                <a:latin typeface="Arial"/>
                <a:cs typeface="Arial"/>
              </a:rPr>
              <a:t>-Bit</a:t>
            </a:r>
            <a:r>
              <a:rPr sz="4200" b="1" spc="-185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d</a:t>
            </a:r>
            <a:r>
              <a:rPr sz="4200" b="1" spc="-105" dirty="0" smtClean="0">
                <a:latin typeface="Arial"/>
                <a:cs typeface="Arial"/>
              </a:rPr>
              <a:t>dressi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75" dirty="0" smtClean="0">
                <a:latin typeface="Arial"/>
                <a:cs typeface="Arial"/>
              </a:rPr>
              <a:t>M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25" dirty="0" smtClean="0">
                <a:latin typeface="Arial"/>
                <a:cs typeface="Arial"/>
              </a:rPr>
              <a:t>des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82025" cy="4593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runnin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20" dirty="0" smtClean="0">
                <a:latin typeface="Arial"/>
                <a:cs typeface="Arial"/>
              </a:rPr>
              <a:t>ode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30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siz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ix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67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scal</a:t>
            </a:r>
            <a:r>
              <a:rPr sz="3200" spc="-10" dirty="0" smtClean="0">
                <a:latin typeface="Arial"/>
                <a:cs typeface="Arial"/>
              </a:rPr>
              <a:t>ed</a:t>
            </a:r>
            <a:r>
              <a:rPr sz="3200" spc="0" dirty="0" smtClean="0">
                <a:latin typeface="Arial"/>
                <a:cs typeface="Arial"/>
              </a:rPr>
              <a:t>-i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for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mai</a:t>
            </a:r>
            <a:r>
              <a:rPr sz="2800" spc="-10" dirty="0" smtClean="0">
                <a:latin typeface="Arial"/>
                <a:cs typeface="Arial"/>
              </a:rPr>
              <a:t>nly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wo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R="25400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cify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scale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2</a:t>
            </a:r>
            <a:r>
              <a:rPr sz="3150" spc="15" baseline="25132" dirty="0" smtClean="0">
                <a:latin typeface="Arial"/>
                <a:cs typeface="Arial"/>
              </a:rPr>
              <a:t>15 </a:t>
            </a:r>
            <a:r>
              <a:rPr sz="3150" spc="-419" baseline="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K)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ssible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111"/>
            <a:ext cx="8623935" cy="517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Over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00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6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value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10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in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80386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select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scali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fact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(m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r) 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x.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4400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Scale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sing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by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scali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fact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</a:t>
            </a:r>
            <a:r>
              <a:rPr sz="1800" b="1" spc="0" dirty="0" smtClean="0">
                <a:latin typeface="Arial"/>
                <a:cs typeface="Arial"/>
              </a:rPr>
              <a:t>8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-i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x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" y="981455"/>
            <a:ext cx="7705344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6975" y="4379214"/>
            <a:ext cx="5041265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ex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 cont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40" dirty="0" smtClean="0">
                <a:latin typeface="Arial"/>
                <a:cs typeface="Arial"/>
              </a:rPr>
              <a:t>An</a:t>
            </a:r>
            <a:r>
              <a:rPr sz="4200" b="1" spc="-70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Immediate</a:t>
            </a:r>
            <a:r>
              <a:rPr sz="4200" b="1" spc="-30" dirty="0" smtClean="0">
                <a:latin typeface="Arial"/>
                <a:cs typeface="Arial"/>
              </a:rPr>
              <a:t> </a:t>
            </a:r>
            <a:r>
              <a:rPr sz="4200" b="1" spc="-95" dirty="0" smtClean="0">
                <a:latin typeface="Arial"/>
                <a:cs typeface="Arial"/>
              </a:rPr>
              <a:t>Instructi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30" dirty="0" smtClean="0">
                <a:latin typeface="Arial"/>
                <a:cs typeface="Arial"/>
              </a:rPr>
              <a:t>n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30565" cy="4935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MOV WORD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PTR [BX+</a:t>
            </a:r>
            <a:r>
              <a:rPr sz="2800" spc="-15" dirty="0" smtClean="0">
                <a:latin typeface="Arial"/>
                <a:cs typeface="Arial"/>
              </a:rPr>
              <a:t>1000H]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,1234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1234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addressed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sum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</a:t>
            </a:r>
            <a:r>
              <a:rPr sz="2800" spc="-25" dirty="0" smtClean="0">
                <a:latin typeface="Arial"/>
                <a:cs typeface="Arial"/>
              </a:rPr>
              <a:t>0</a:t>
            </a:r>
            <a:r>
              <a:rPr sz="2800" spc="-15" dirty="0" smtClean="0">
                <a:latin typeface="Arial"/>
                <a:cs typeface="Arial"/>
              </a:rPr>
              <a:t>H,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x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;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1234H;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20" dirty="0" smtClean="0">
                <a:latin typeface="Arial"/>
                <a:cs typeface="Arial"/>
              </a:rPr>
              <a:t> 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eme</a:t>
            </a:r>
            <a:r>
              <a:rPr sz="2800" spc="-10" dirty="0" smtClean="0">
                <a:latin typeface="Arial"/>
                <a:cs typeface="Arial"/>
              </a:rPr>
              <a:t>nt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355600" marR="36576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inary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 patt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9311" y="1069847"/>
            <a:ext cx="539496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0528" y="2249423"/>
            <a:ext cx="438912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6483" y="1570482"/>
            <a:ext cx="2583179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79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2623" y="1577339"/>
            <a:ext cx="2578607" cy="0"/>
          </a:xfrm>
          <a:custGeom>
            <a:avLst/>
            <a:gdLst/>
            <a:ahLst/>
            <a:cxnLst/>
            <a:rect l="l" t="t" r="r" b="b"/>
            <a:pathLst>
              <a:path w="2578607">
                <a:moveTo>
                  <a:pt x="0" y="0"/>
                </a:moveTo>
                <a:lnTo>
                  <a:pt x="2578607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6483" y="2425445"/>
            <a:ext cx="2583179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79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1767" y="2439161"/>
            <a:ext cx="1522476" cy="0"/>
          </a:xfrm>
          <a:custGeom>
            <a:avLst/>
            <a:gdLst/>
            <a:ahLst/>
            <a:cxnLst/>
            <a:rect l="l" t="t" r="r" b="b"/>
            <a:pathLst>
              <a:path w="1522476">
                <a:moveTo>
                  <a:pt x="0" y="0"/>
                </a:moveTo>
                <a:lnTo>
                  <a:pt x="1522476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6483" y="2900933"/>
            <a:ext cx="2583179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179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2910077"/>
            <a:ext cx="2542031" cy="0"/>
          </a:xfrm>
          <a:custGeom>
            <a:avLst/>
            <a:gdLst/>
            <a:ahLst/>
            <a:cxnLst/>
            <a:rect l="l" t="t" r="r" b="b"/>
            <a:pathLst>
              <a:path w="2542031">
                <a:moveTo>
                  <a:pt x="0" y="0"/>
                </a:moveTo>
                <a:lnTo>
                  <a:pt x="2542031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6483" y="3744467"/>
            <a:ext cx="2578607" cy="0"/>
          </a:xfrm>
          <a:custGeom>
            <a:avLst/>
            <a:gdLst/>
            <a:ahLst/>
            <a:cxnLst/>
            <a:rect l="l" t="t" r="r" b="b"/>
            <a:pathLst>
              <a:path w="2578607">
                <a:moveTo>
                  <a:pt x="0" y="0"/>
                </a:moveTo>
                <a:lnTo>
                  <a:pt x="2578607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2623" y="3760470"/>
            <a:ext cx="2578607" cy="0"/>
          </a:xfrm>
          <a:custGeom>
            <a:avLst/>
            <a:gdLst/>
            <a:ahLst/>
            <a:cxnLst/>
            <a:rect l="l" t="t" r="r" b="b"/>
            <a:pathLst>
              <a:path w="2578607">
                <a:moveTo>
                  <a:pt x="0" y="0"/>
                </a:moveTo>
                <a:lnTo>
                  <a:pt x="2578607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73783" y="821944"/>
            <a:ext cx="2604135" cy="945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763270" algn="l"/>
                <a:tab pos="2353945" algn="l"/>
                <a:tab pos="2578100" algn="l"/>
              </a:tabLst>
            </a:pPr>
            <a:r>
              <a:rPr sz="1250" b="1" u="heavy" dirty="0" smtClean="0">
                <a:solidFill>
                  <a:srgbClr val="727272"/>
                </a:solidFill>
                <a:latin typeface="Times New Roman"/>
                <a:cs typeface="Times New Roman"/>
              </a:rPr>
              <a:t> 	</a:t>
            </a:r>
            <a:r>
              <a:rPr sz="1250" b="1" u="heavy" spc="-105" dirty="0" smtClean="0">
                <a:solidFill>
                  <a:srgbClr val="727272"/>
                </a:solidFill>
                <a:latin typeface="Times New Roman"/>
                <a:cs typeface="Times New Roman"/>
              </a:rPr>
              <a:t>Opoode 	</a:t>
            </a:r>
            <a:r>
              <a:rPr sz="2550" b="1" u="heavy" spc="-337" baseline="1633" dirty="0" smtClean="0">
                <a:solidFill>
                  <a:srgbClr val="727272"/>
                </a:solidFill>
                <a:latin typeface="Times New Roman"/>
                <a:cs typeface="Times New Roman"/>
              </a:rPr>
              <a:t>w 	</a:t>
            </a:r>
            <a:endParaRPr sz="2550" baseline="1633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2"/>
              </a:spcBef>
            </a:pPr>
            <a:endParaRPr sz="1300"/>
          </a:p>
          <a:p>
            <a:pPr marL="172720">
              <a:lnSpc>
                <a:spcPct val="100000"/>
              </a:lnSpc>
              <a:tabLst>
                <a:tab pos="492125" algn="l"/>
                <a:tab pos="812165" algn="l"/>
                <a:tab pos="1114425" algn="l"/>
                <a:tab pos="1434465" algn="l"/>
                <a:tab pos="1777364" algn="l"/>
              </a:tabLst>
            </a:pPr>
            <a:r>
              <a:rPr sz="1000" b="1" spc="70" dirty="0" smtClean="0">
                <a:solidFill>
                  <a:srgbClr val="727272"/>
                </a:solidFill>
                <a:latin typeface="Arial"/>
                <a:cs typeface="Arial"/>
              </a:rPr>
              <a:t>1	</a:t>
            </a:r>
            <a:r>
              <a:rPr sz="1500" b="1" spc="104" baseline="2777" dirty="0" smtClean="0">
                <a:solidFill>
                  <a:srgbClr val="727272"/>
                </a:solidFill>
                <a:latin typeface="Arial"/>
                <a:cs typeface="Arial"/>
              </a:rPr>
              <a:t>1	</a:t>
            </a:r>
            <a:r>
              <a:rPr sz="1500" b="1" spc="112" baseline="2777" dirty="0" smtClean="0">
                <a:solidFill>
                  <a:srgbClr val="727272"/>
                </a:solidFill>
                <a:latin typeface="Arial"/>
                <a:cs typeface="Arial"/>
              </a:rPr>
              <a:t>0	</a:t>
            </a:r>
            <a:r>
              <a:rPr sz="1500" b="1" spc="179" baseline="2777" dirty="0" smtClean="0">
                <a:solidFill>
                  <a:srgbClr val="606060"/>
                </a:solidFill>
                <a:latin typeface="Arial"/>
                <a:cs typeface="Arial"/>
              </a:rPr>
              <a:t>0	</a:t>
            </a:r>
            <a:r>
              <a:rPr sz="1500" b="1" spc="247" baseline="2777" dirty="0" smtClean="0">
                <a:solidFill>
                  <a:srgbClr val="727272"/>
                </a:solidFill>
                <a:latin typeface="Arial"/>
                <a:cs typeface="Arial"/>
              </a:rPr>
              <a:t>0	</a:t>
            </a:r>
            <a:r>
              <a:rPr sz="1575" b="1" spc="-127" baseline="2645" dirty="0" smtClean="0">
                <a:solidFill>
                  <a:srgbClr val="727272"/>
                </a:solidFill>
                <a:latin typeface="Times New Roman"/>
                <a:cs typeface="Times New Roman"/>
              </a:rPr>
              <a:t>1</a:t>
            </a:r>
            <a:endParaRPr sz="1575" baseline="2645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3"/>
              </a:spcBef>
            </a:pPr>
            <a:endParaRPr sz="1300"/>
          </a:p>
          <a:p>
            <a:pPr marL="30480" algn="ctr">
              <a:lnSpc>
                <a:spcPct val="100000"/>
              </a:lnSpc>
            </a:pPr>
            <a:r>
              <a:rPr sz="1100" b="1" spc="-70" dirty="0" smtClean="0">
                <a:solidFill>
                  <a:srgbClr val="727272"/>
                </a:solidFill>
                <a:latin typeface="Arial"/>
                <a:cs typeface="Arial"/>
              </a:rPr>
              <a:t>Byte</a:t>
            </a:r>
            <a:r>
              <a:rPr sz="1100" b="1" spc="-20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950" b="1" spc="35" dirty="0" smtClean="0">
                <a:solidFill>
                  <a:srgbClr val="727272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9923" y="883665"/>
            <a:ext cx="260413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14855" algn="l"/>
                <a:tab pos="2590800" algn="l"/>
              </a:tabLst>
            </a:pPr>
            <a:r>
              <a:rPr sz="1250" b="1" u="heavy" dirty="0" smtClean="0">
                <a:solidFill>
                  <a:srgbClr val="606060"/>
                </a:solidFill>
                <a:latin typeface="Courier New"/>
                <a:cs typeface="Courier New"/>
              </a:rPr>
              <a:t> </a:t>
            </a:r>
            <a:r>
              <a:rPr sz="1250" b="1" u="heavy" spc="10" dirty="0" smtClean="0">
                <a:solidFill>
                  <a:srgbClr val="606060"/>
                </a:solidFill>
                <a:latin typeface="Courier New"/>
                <a:cs typeface="Courier New"/>
              </a:rPr>
              <a:t> </a:t>
            </a:r>
            <a:r>
              <a:rPr sz="1250" b="1" u="heavy" spc="20" dirty="0" smtClean="0">
                <a:solidFill>
                  <a:srgbClr val="606060"/>
                </a:solidFill>
                <a:latin typeface="Courier New"/>
                <a:cs typeface="Courier New"/>
              </a:rPr>
              <a:t>MOO 	</a:t>
            </a:r>
            <a:r>
              <a:rPr sz="1200" b="1" u="heavy" spc="-19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200" b="1" u="heavy" spc="-25" dirty="0" smtClean="0">
                <a:solidFill>
                  <a:srgbClr val="979797"/>
                </a:solidFill>
                <a:latin typeface="Times New Roman"/>
                <a:cs typeface="Times New Roman"/>
              </a:rPr>
              <a:t>/</a:t>
            </a:r>
            <a:r>
              <a:rPr sz="1200" b="1" u="heavy" spc="-5" dirty="0" smtClean="0">
                <a:solidFill>
                  <a:srgbClr val="979797"/>
                </a:solidFill>
                <a:latin typeface="Times New Roman"/>
                <a:cs typeface="Times New Roman"/>
              </a:rPr>
              <a:t> </a:t>
            </a:r>
            <a:r>
              <a:rPr sz="1200" b="1" u="heavy" spc="-140" dirty="0" smtClean="0">
                <a:solidFill>
                  <a:srgbClr val="727272"/>
                </a:solidFill>
                <a:latin typeface="Times New Roman"/>
                <a:cs typeface="Times New Roman"/>
              </a:rPr>
              <a:t>.1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0800" y="1262126"/>
            <a:ext cx="2350135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  <a:tab pos="657225" algn="l"/>
                <a:tab pos="986155" algn="l"/>
                <a:tab pos="1292225" algn="l"/>
                <a:tab pos="1626235" algn="l"/>
                <a:tab pos="1946275" algn="l"/>
                <a:tab pos="2257425" algn="l"/>
              </a:tabLst>
            </a:pPr>
            <a:r>
              <a:rPr sz="1425" b="1" spc="52" baseline="2923" dirty="0" smtClean="0">
                <a:solidFill>
                  <a:srgbClr val="606060"/>
                </a:solidFill>
                <a:latin typeface="Arial"/>
                <a:cs typeface="Arial"/>
              </a:rPr>
              <a:t>1	</a:t>
            </a:r>
            <a:r>
              <a:rPr sz="1725" b="1" spc="127" baseline="2415" dirty="0" smtClean="0">
                <a:solidFill>
                  <a:srgbClr val="727272"/>
                </a:solidFill>
                <a:latin typeface="Times New Roman"/>
                <a:cs typeface="Times New Roman"/>
              </a:rPr>
              <a:t>0	</a:t>
            </a:r>
            <a:r>
              <a:rPr sz="1100" b="1" spc="70" dirty="0" smtClean="0">
                <a:solidFill>
                  <a:srgbClr val="727272"/>
                </a:solidFill>
                <a:latin typeface="Times New Roman"/>
                <a:cs typeface="Times New Roman"/>
              </a:rPr>
              <a:t>0	</a:t>
            </a:r>
            <a:r>
              <a:rPr sz="1150" b="1" spc="30" dirty="0" smtClean="0">
                <a:solidFill>
                  <a:srgbClr val="727272"/>
                </a:solidFill>
                <a:latin typeface="Courier New"/>
                <a:cs typeface="Courier New"/>
              </a:rPr>
              <a:t>0	</a:t>
            </a:r>
            <a:r>
              <a:rPr sz="1150" b="1" spc="135" dirty="0" smtClean="0">
                <a:solidFill>
                  <a:srgbClr val="727272"/>
                </a:solidFill>
                <a:latin typeface="Courier New"/>
                <a:cs typeface="Courier New"/>
              </a:rPr>
              <a:t>0	</a:t>
            </a:r>
            <a:r>
              <a:rPr sz="1575" b="1" spc="-37" baseline="2645" dirty="0" smtClean="0">
                <a:solidFill>
                  <a:srgbClr val="727272"/>
                </a:solidFill>
                <a:latin typeface="Arial"/>
                <a:cs typeface="Arial"/>
              </a:rPr>
              <a:t>1	</a:t>
            </a:r>
            <a:r>
              <a:rPr sz="1575" b="1" spc="-135" baseline="2645" dirty="0" smtClean="0">
                <a:solidFill>
                  <a:srgbClr val="606060"/>
                </a:solidFill>
                <a:latin typeface="Arial"/>
                <a:cs typeface="Arial"/>
              </a:rPr>
              <a:t>1	</a:t>
            </a:r>
            <a:r>
              <a:rPr sz="1575" b="1" spc="60" baseline="2645" dirty="0" smtClean="0">
                <a:solidFill>
                  <a:srgbClr val="727272"/>
                </a:solidFill>
                <a:latin typeface="Arial"/>
                <a:cs typeface="Arial"/>
              </a:rPr>
              <a:t>1</a:t>
            </a:r>
            <a:endParaRPr sz="1575" baseline="26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4635" y="1588515"/>
            <a:ext cx="41084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70" dirty="0" smtClean="0">
                <a:solidFill>
                  <a:srgbClr val="727272"/>
                </a:solidFill>
                <a:latin typeface="Arial"/>
                <a:cs typeface="Arial"/>
              </a:rPr>
              <a:t>Byte</a:t>
            </a:r>
            <a:r>
              <a:rPr sz="1100" b="1" spc="-5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00" b="1" spc="40" dirty="0" smtClean="0">
                <a:solidFill>
                  <a:srgbClr val="727272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09632" y="2596471"/>
            <a:ext cx="0" cy="194747"/>
          </a:xfrm>
          <a:custGeom>
            <a:avLst/>
            <a:gdLst/>
            <a:ahLst/>
            <a:cxnLst/>
            <a:rect l="l" t="t" r="r" b="b"/>
            <a:pathLst>
              <a:path h="194747">
                <a:moveTo>
                  <a:pt x="0" y="194747"/>
                </a:moveTo>
                <a:lnTo>
                  <a:pt x="0" y="0"/>
                </a:lnTo>
              </a:path>
            </a:pathLst>
          </a:custGeom>
          <a:ln w="56628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0763" y="126631"/>
            <a:ext cx="851408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4-9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MOV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WORD</a:t>
            </a:r>
            <a:r>
              <a:rPr sz="1750" b="1" spc="2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PTR,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[BX=</a:t>
            </a:r>
            <a:r>
              <a:rPr sz="1750" b="1" spc="-2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1750" b="1" spc="-265" dirty="0" smtClean="0">
                <a:solidFill>
                  <a:srgbClr val="010101"/>
                </a:solidFill>
                <a:latin typeface="Arial"/>
                <a:cs typeface="Arial"/>
              </a:rPr>
              <a:t>OOOH]</a:t>
            </a:r>
            <a:r>
              <a:rPr sz="1750" b="1" spc="229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1234H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converted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binary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machine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language.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3844" y="2210308"/>
            <a:ext cx="1708785" cy="886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130" algn="ctr">
              <a:lnSpc>
                <a:spcPct val="100000"/>
              </a:lnSpc>
              <a:tabLst>
                <a:tab pos="927735" algn="l"/>
              </a:tabLst>
            </a:pPr>
            <a:r>
              <a:rPr sz="1100" b="1" spc="-105" dirty="0" smtClean="0">
                <a:solidFill>
                  <a:srgbClr val="606060"/>
                </a:solidFill>
                <a:latin typeface="Arial"/>
                <a:cs typeface="Arial"/>
              </a:rPr>
              <a:t>01splacoment	</a:t>
            </a:r>
            <a:r>
              <a:rPr sz="1100" b="1" spc="-95" dirty="0" smtClean="0">
                <a:solidFill>
                  <a:srgbClr val="606060"/>
                </a:solidFill>
                <a:latin typeface="Arial"/>
                <a:cs typeface="Arial"/>
              </a:rPr>
              <a:t>low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  <a:tabLst>
                <a:tab pos="630555" algn="l"/>
                <a:tab pos="950594" algn="l"/>
                <a:tab pos="1590675" algn="l"/>
              </a:tabLst>
            </a:pPr>
            <a:r>
              <a:rPr sz="1000" b="1" spc="75" dirty="0" smtClean="0">
                <a:solidFill>
                  <a:srgbClr val="727272"/>
                </a:solidFill>
                <a:latin typeface="Arial"/>
                <a:cs typeface="Arial"/>
              </a:rPr>
              <a:t>0  </a:t>
            </a:r>
            <a:r>
              <a:rPr sz="1000" b="1" spc="-6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58585"/>
                </a:solidFill>
                <a:latin typeface="Arial"/>
                <a:cs typeface="Arial"/>
              </a:rPr>
              <a:t>.  </a:t>
            </a:r>
            <a:r>
              <a:rPr sz="1000" b="1" spc="65" dirty="0" smtClean="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sz="1000" b="1" spc="75" dirty="0" smtClean="0">
                <a:solidFill>
                  <a:srgbClr val="727272"/>
                </a:solidFill>
                <a:latin typeface="Arial"/>
                <a:cs typeface="Arial"/>
              </a:rPr>
              <a:t>0	</a:t>
            </a:r>
            <a:r>
              <a:rPr sz="1000" b="1" spc="120" dirty="0" smtClean="0">
                <a:solidFill>
                  <a:srgbClr val="727272"/>
                </a:solidFill>
                <a:latin typeface="Arial"/>
                <a:cs typeface="Arial"/>
              </a:rPr>
              <a:t>0	</a:t>
            </a:r>
            <a:r>
              <a:rPr sz="1000" b="1" spc="120" dirty="0" smtClean="0">
                <a:solidFill>
                  <a:srgbClr val="606060"/>
                </a:solidFill>
                <a:latin typeface="Arial"/>
                <a:cs typeface="Arial"/>
              </a:rPr>
              <a:t>0  </a:t>
            </a:r>
            <a:r>
              <a:rPr sz="1000" b="1" spc="-7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979797"/>
                </a:solidFill>
                <a:latin typeface="Arial"/>
                <a:cs typeface="Arial"/>
              </a:rPr>
              <a:t>.  </a:t>
            </a:r>
            <a:r>
              <a:rPr sz="1000" b="1" spc="30" dirty="0" smtClean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1000" b="1" spc="120" dirty="0" smtClean="0">
                <a:solidFill>
                  <a:srgbClr val="727272"/>
                </a:solidFill>
                <a:latin typeface="Arial"/>
                <a:cs typeface="Arial"/>
              </a:rPr>
              <a:t>0	</a:t>
            </a:r>
            <a:r>
              <a:rPr sz="1000" b="1" spc="165" dirty="0" smtClean="0">
                <a:solidFill>
                  <a:srgbClr val="727272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R="30480" algn="ctr">
              <a:lnSpc>
                <a:spcPct val="100000"/>
              </a:lnSpc>
            </a:pPr>
            <a:r>
              <a:rPr sz="1050" b="1" spc="25" dirty="0" smtClean="0">
                <a:solidFill>
                  <a:srgbClr val="727272"/>
                </a:solidFill>
                <a:latin typeface="Arial"/>
                <a:cs typeface="Arial"/>
              </a:rPr>
              <a:t>Byte3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6228" y="2219452"/>
            <a:ext cx="2361565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9120">
              <a:lnSpc>
                <a:spcPct val="100000"/>
              </a:lnSpc>
            </a:pPr>
            <a:r>
              <a:rPr sz="1100" b="1" spc="-85" dirty="0" smtClean="0">
                <a:solidFill>
                  <a:srgbClr val="727272"/>
                </a:solidFill>
                <a:latin typeface="Arial"/>
                <a:cs typeface="Arial"/>
              </a:rPr>
              <a:t>Displac</a:t>
            </a:r>
            <a:r>
              <a:rPr sz="1100" b="1" spc="-25" dirty="0" smtClean="0">
                <a:solidFill>
                  <a:srgbClr val="727272"/>
                </a:solidFill>
                <a:latin typeface="Arial"/>
                <a:cs typeface="Arial"/>
              </a:rPr>
              <a:t>e</a:t>
            </a:r>
            <a:r>
              <a:rPr sz="1100" b="1" spc="-90" dirty="0" smtClean="0">
                <a:solidFill>
                  <a:srgbClr val="727272"/>
                </a:solidFill>
                <a:latin typeface="Arial"/>
                <a:cs typeface="Arial"/>
              </a:rPr>
              <a:t>mont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  <a:tabLst>
                <a:tab pos="328930" algn="l"/>
                <a:tab pos="648970" algn="l"/>
                <a:tab pos="1613535" algn="l"/>
                <a:tab pos="1929130" algn="l"/>
                <a:tab pos="2249170" algn="l"/>
              </a:tabLst>
            </a:pPr>
            <a:r>
              <a:rPr sz="1100" b="1" spc="65" dirty="0" smtClean="0">
                <a:solidFill>
                  <a:srgbClr val="727272"/>
                </a:solidFill>
                <a:latin typeface="Arial"/>
                <a:cs typeface="Arial"/>
              </a:rPr>
              <a:t>0	0	</a:t>
            </a:r>
            <a:r>
              <a:rPr sz="1100" b="1" spc="150" dirty="0" smtClean="0">
                <a:solidFill>
                  <a:srgbClr val="727272"/>
                </a:solidFill>
                <a:latin typeface="Arial"/>
                <a:cs typeface="Arial"/>
              </a:rPr>
              <a:t>0 </a:t>
            </a:r>
            <a:r>
              <a:rPr sz="1100" b="1" spc="9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00" b="1" spc="45" dirty="0" smtClean="0">
                <a:solidFill>
                  <a:srgbClr val="979797"/>
                </a:solidFill>
                <a:latin typeface="Arial"/>
                <a:cs typeface="Arial"/>
              </a:rPr>
              <a:t>.  </a:t>
            </a:r>
            <a:r>
              <a:rPr sz="1100" b="1" spc="-50" dirty="0" smtClean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1100" b="1" spc="-50" dirty="0" smtClean="0">
                <a:solidFill>
                  <a:srgbClr val="606060"/>
                </a:solidFill>
                <a:latin typeface="Arial"/>
                <a:cs typeface="Arial"/>
              </a:rPr>
              <a:t>1 </a:t>
            </a:r>
            <a:r>
              <a:rPr sz="1100" b="1" spc="1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00" b="1" spc="60" dirty="0" smtClean="0">
                <a:solidFill>
                  <a:srgbClr val="B5B5B5"/>
                </a:solidFill>
                <a:latin typeface="Arial"/>
                <a:cs typeface="Arial"/>
              </a:rPr>
              <a:t>: </a:t>
            </a:r>
            <a:r>
              <a:rPr sz="1100" b="1" spc="75" dirty="0" smtClean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1100" b="1" spc="20" dirty="0" smtClean="0">
                <a:solidFill>
                  <a:srgbClr val="727272"/>
                </a:solidFill>
                <a:latin typeface="Arial"/>
                <a:cs typeface="Arial"/>
              </a:rPr>
              <a:t>0	0	</a:t>
            </a:r>
            <a:r>
              <a:rPr sz="1100" b="1" spc="110" dirty="0" smtClean="0">
                <a:solidFill>
                  <a:srgbClr val="727272"/>
                </a:solidFill>
                <a:latin typeface="Arial"/>
                <a:cs typeface="Arial"/>
              </a:rPr>
              <a:t>0	</a:t>
            </a:r>
            <a:r>
              <a:rPr sz="1100" b="1" spc="65" dirty="0" smtClean="0">
                <a:solidFill>
                  <a:srgbClr val="727272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5"/>
              </a:spcBef>
            </a:pPr>
            <a:endParaRPr sz="1100"/>
          </a:p>
          <a:p>
            <a:pPr marR="12700" algn="ctr">
              <a:lnSpc>
                <a:spcPct val="100000"/>
              </a:lnSpc>
            </a:pPr>
            <a:r>
              <a:rPr sz="1150" b="1" spc="-50" dirty="0" smtClean="0">
                <a:solidFill>
                  <a:srgbClr val="727272"/>
                </a:solidFill>
                <a:latin typeface="Arial"/>
                <a:cs typeface="Arial"/>
              </a:rPr>
              <a:t>Byte4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33804" y="2575052"/>
            <a:ext cx="1117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20" dirty="0" smtClean="0">
                <a:solidFill>
                  <a:srgbClr val="727272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9511" y="2575052"/>
            <a:ext cx="10604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75" dirty="0" smtClean="0">
                <a:solidFill>
                  <a:srgbClr val="727272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5051" y="3527044"/>
            <a:ext cx="632460" cy="421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ts val="1245"/>
              </a:lnSpc>
            </a:pPr>
            <a:r>
              <a:rPr sz="1100" b="1" spc="-45" dirty="0" smtClean="0">
                <a:solidFill>
                  <a:srgbClr val="727272"/>
                </a:solidFill>
                <a:latin typeface="Arial"/>
                <a:cs typeface="Arial"/>
              </a:rPr>
              <a:t>Dat</a:t>
            </a:r>
            <a:r>
              <a:rPr sz="1100" b="1" spc="-175" dirty="0" smtClean="0">
                <a:solidFill>
                  <a:srgbClr val="727272"/>
                </a:solidFill>
                <a:latin typeface="Arial"/>
                <a:cs typeface="Arial"/>
              </a:rPr>
              <a:t>a</a:t>
            </a:r>
            <a:r>
              <a:rPr sz="1100" b="1" spc="705" dirty="0" smtClean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1100" b="1" spc="-80" dirty="0" smtClean="0">
                <a:solidFill>
                  <a:srgbClr val="727272"/>
                </a:solidFill>
                <a:latin typeface="Arial"/>
                <a:cs typeface="Arial"/>
              </a:rPr>
              <a:t>low</a:t>
            </a:r>
            <a:endParaRPr sz="1100">
              <a:latin typeface="Arial"/>
              <a:cs typeface="Arial"/>
            </a:endParaRPr>
          </a:p>
          <a:p>
            <a:pPr marL="38100" algn="ctr">
              <a:lnSpc>
                <a:spcPts val="1995"/>
              </a:lnSpc>
            </a:pPr>
            <a:r>
              <a:rPr sz="2050" spc="110" dirty="0" smtClean="0">
                <a:solidFill>
                  <a:srgbClr val="B5B5B5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0044" y="3553459"/>
            <a:ext cx="7061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 smtClean="0">
                <a:solidFill>
                  <a:srgbClr val="727272"/>
                </a:solidFill>
                <a:latin typeface="Arial"/>
                <a:cs typeface="Arial"/>
              </a:rPr>
              <a:t>Data</a:t>
            </a:r>
            <a:r>
              <a:rPr sz="1000" b="1" spc="740" dirty="0" smtClean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1000" b="1" spc="-25" dirty="0" smtClean="0">
                <a:solidFill>
                  <a:srgbClr val="727272"/>
                </a:solidFill>
                <a:latin typeface="Arial"/>
                <a:cs typeface="Arial"/>
              </a:rPr>
              <a:t>high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6644" y="4786121"/>
            <a:ext cx="617855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70" dirty="0" smtClean="0">
                <a:solidFill>
                  <a:srgbClr val="727272"/>
                </a:solidFill>
                <a:latin typeface="Arial"/>
                <a:cs typeface="Arial"/>
              </a:rPr>
              <a:t>Opcode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tabLst>
                <a:tab pos="277495" algn="l"/>
              </a:tabLst>
            </a:pPr>
            <a:r>
              <a:rPr sz="1150" b="1" spc="-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W	</a:t>
            </a:r>
            <a:r>
              <a:rPr sz="1050" b="1" spc="-35" dirty="0" smtClean="0">
                <a:solidFill>
                  <a:srgbClr val="727272"/>
                </a:solidFill>
                <a:latin typeface="Arial"/>
                <a:cs typeface="Arial"/>
              </a:rPr>
              <a:t>Word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9292" y="4786121"/>
            <a:ext cx="107061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20" dirty="0" smtClean="0">
                <a:solidFill>
                  <a:srgbClr val="727272"/>
                </a:solidFill>
                <a:latin typeface="Arial"/>
                <a:cs typeface="Arial"/>
              </a:rPr>
              <a:t>MOV</a:t>
            </a:r>
            <a:r>
              <a:rPr sz="1050" b="1" spc="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50" b="1" spc="25" dirty="0" smtClean="0">
                <a:solidFill>
                  <a:srgbClr val="727272"/>
                </a:solidFill>
                <a:latin typeface="Arial"/>
                <a:cs typeface="Arial"/>
              </a:rPr>
              <a:t>(</a:t>
            </a:r>
            <a:r>
              <a:rPr sz="1050" b="1" spc="-60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50" b="1" spc="-65" dirty="0" smtClean="0">
                <a:solidFill>
                  <a:srgbClr val="606060"/>
                </a:solidFill>
                <a:latin typeface="Arial"/>
                <a:cs typeface="Arial"/>
              </a:rPr>
              <a:t>mrnediale</a:t>
            </a:r>
            <a:r>
              <a:rPr sz="1050" b="1" spc="-18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050" b="1" spc="25" dirty="0" smtClean="0">
                <a:solidFill>
                  <a:srgbClr val="858585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96644" y="5113528"/>
            <a:ext cx="2775585" cy="842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1100" b="1" spc="-45" dirty="0" smtClean="0">
                <a:solidFill>
                  <a:srgbClr val="606060"/>
                </a:solidFill>
                <a:latin typeface="Arial"/>
                <a:cs typeface="Arial"/>
              </a:rPr>
              <a:t>MOD	</a:t>
            </a:r>
            <a:r>
              <a:rPr sz="1050" b="1" spc="-5" dirty="0" smtClean="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sz="1050" b="1" spc="-145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b="1" spc="-70" dirty="0" smtClean="0">
                <a:solidFill>
                  <a:srgbClr val="727272"/>
                </a:solidFill>
                <a:latin typeface="Arial"/>
                <a:cs typeface="Arial"/>
              </a:rPr>
              <a:t>6-blt </a:t>
            </a:r>
            <a:r>
              <a:rPr sz="1100" b="1" spc="-90" dirty="0" smtClean="0">
                <a:solidFill>
                  <a:srgbClr val="727272"/>
                </a:solidFill>
                <a:latin typeface="Arial"/>
                <a:cs typeface="Arial"/>
              </a:rPr>
              <a:t>displacement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050" b="1" spc="-20" dirty="0" smtClean="0">
                <a:solidFill>
                  <a:srgbClr val="727272"/>
                </a:solidFill>
                <a:latin typeface="Arial"/>
                <a:cs typeface="Arial"/>
              </a:rPr>
              <a:t>REG</a:t>
            </a:r>
            <a:r>
              <a:rPr sz="1050" b="1" spc="10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50" b="1" spc="305" dirty="0" smtClean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1050" b="1" spc="-125" dirty="0" smtClean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1000" b="1" spc="55" dirty="0" smtClean="0">
                <a:solidFill>
                  <a:srgbClr val="727272"/>
                </a:solidFill>
                <a:latin typeface="Arial"/>
                <a:cs typeface="Arial"/>
              </a:rPr>
              <a:t>000</a:t>
            </a:r>
            <a:r>
              <a:rPr sz="1000" b="1" spc="-2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00" b="1" spc="-55" dirty="0" smtClean="0">
                <a:solidFill>
                  <a:srgbClr val="727272"/>
                </a:solidFill>
                <a:latin typeface="Arial"/>
                <a:cs typeface="Arial"/>
              </a:rPr>
              <a:t>(</a:t>
            </a:r>
            <a:r>
              <a:rPr sz="1100" b="1" spc="-90" dirty="0" smtClean="0">
                <a:solidFill>
                  <a:srgbClr val="727272"/>
                </a:solidFill>
                <a:latin typeface="Arial"/>
                <a:cs typeface="Arial"/>
              </a:rPr>
              <a:t>not</a:t>
            </a:r>
            <a:r>
              <a:rPr sz="1100" b="1" spc="-40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00" b="1" spc="-15" dirty="0" smtClean="0">
                <a:solidFill>
                  <a:srgbClr val="727272"/>
                </a:solidFill>
                <a:latin typeface="Arial"/>
                <a:cs typeface="Arial"/>
              </a:rPr>
              <a:t>used</a:t>
            </a:r>
            <a:r>
              <a:rPr sz="1000" b="1" spc="-3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727272"/>
                </a:solidFill>
                <a:latin typeface="Arial"/>
                <a:cs typeface="Arial"/>
              </a:rPr>
              <a:t>in</a:t>
            </a:r>
            <a:r>
              <a:rPr sz="1000" b="1" spc="-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00" b="1" spc="-105" dirty="0" smtClean="0">
                <a:solidFill>
                  <a:srgbClr val="606060"/>
                </a:solidFill>
                <a:latin typeface="Arial"/>
                <a:cs typeface="Arial"/>
              </a:rPr>
              <a:t>lmme</a:t>
            </a:r>
            <a:r>
              <a:rPr sz="1100" b="1" spc="-85" dirty="0" smtClean="0">
                <a:solidFill>
                  <a:srgbClr val="606060"/>
                </a:solidFill>
                <a:latin typeface="Arial"/>
                <a:cs typeface="Arial"/>
              </a:rPr>
              <a:t>d</a:t>
            </a:r>
            <a:r>
              <a:rPr sz="1100" b="1" spc="-125" dirty="0" smtClean="0">
                <a:solidFill>
                  <a:srgbClr val="858585"/>
                </a:solidFill>
                <a:latin typeface="Arial"/>
                <a:cs typeface="Arial"/>
              </a:rPr>
              <a:t>lace</a:t>
            </a:r>
            <a:r>
              <a:rPr sz="1100" b="1" spc="-35" dirty="0" smtClean="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sz="1000" b="1" spc="-35" dirty="0" smtClean="0">
                <a:solidFill>
                  <a:srgbClr val="727272"/>
                </a:solidFill>
                <a:latin typeface="Arial"/>
                <a:cs typeface="Arial"/>
              </a:rPr>
              <a:t>addressing</a:t>
            </a:r>
            <a:r>
              <a:rPr sz="1000" b="1" spc="-20" dirty="0" smtClean="0">
                <a:solidFill>
                  <a:srgbClr val="727272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405765" algn="l"/>
              </a:tabLst>
            </a:pPr>
            <a:r>
              <a:rPr sz="1050" b="1" spc="-70" dirty="0" smtClean="0">
                <a:solidFill>
                  <a:srgbClr val="727272"/>
                </a:solidFill>
                <a:latin typeface="Arial"/>
                <a:cs typeface="Arial"/>
              </a:rPr>
              <a:t>Rn.1	</a:t>
            </a:r>
            <a:r>
              <a:rPr sz="1050" b="1" spc="-55" dirty="0" smtClean="0">
                <a:solidFill>
                  <a:srgbClr val="606060"/>
                </a:solidFill>
                <a:latin typeface="Arial"/>
                <a:cs typeface="Arial"/>
              </a:rPr>
              <a:t>OS</a:t>
            </a:r>
            <a:r>
              <a:rPr sz="1050" b="1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050" b="1" spc="-35" dirty="0" smtClean="0">
                <a:solidFill>
                  <a:srgbClr val="727272"/>
                </a:solidFill>
                <a:latin typeface="Arial"/>
                <a:cs typeface="Arial"/>
              </a:rPr>
              <a:t>[BX]</a:t>
            </a:r>
            <a:endParaRPr sz="105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85"/>
              </a:spcBef>
              <a:tabLst>
                <a:tab pos="972185" algn="l"/>
              </a:tabLst>
            </a:pPr>
            <a:r>
              <a:rPr sz="1000" b="1" spc="30" dirty="0" smtClean="0">
                <a:solidFill>
                  <a:srgbClr val="727272"/>
                </a:solidFill>
                <a:latin typeface="Arial"/>
                <a:cs typeface="Arial"/>
              </a:rPr>
              <a:t>splacement	</a:t>
            </a:r>
            <a:r>
              <a:rPr sz="1000" b="1" spc="-95" dirty="0" smtClean="0">
                <a:solidFill>
                  <a:srgbClr val="606060"/>
                </a:solidFill>
                <a:latin typeface="Arial"/>
                <a:cs typeface="Arial"/>
              </a:rPr>
              <a:t>1</a:t>
            </a:r>
            <a:r>
              <a:rPr sz="1000" b="1" spc="-155" dirty="0" smtClean="0">
                <a:solidFill>
                  <a:srgbClr val="727272"/>
                </a:solidFill>
                <a:latin typeface="Arial"/>
                <a:cs typeface="Arial"/>
              </a:rPr>
              <a:t>OOOH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tabLst>
                <a:tab pos="451484" algn="l"/>
              </a:tabLst>
            </a:pPr>
            <a:r>
              <a:rPr sz="1100" b="1" spc="-45" dirty="0" smtClean="0">
                <a:solidFill>
                  <a:srgbClr val="606060"/>
                </a:solidFill>
                <a:latin typeface="Arial"/>
                <a:cs typeface="Arial"/>
              </a:rPr>
              <a:t>Da•a	</a:t>
            </a:r>
            <a:r>
              <a:rPr sz="1050" b="1" spc="-25" dirty="0" smtClean="0">
                <a:solidFill>
                  <a:srgbClr val="606060"/>
                </a:solidFill>
                <a:latin typeface="Arial"/>
                <a:cs typeface="Arial"/>
              </a:rPr>
              <a:t>1234H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649222" y="3920449"/>
          <a:ext cx="5881806" cy="54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06"/>
                <a:gridCol w="246887"/>
                <a:gridCol w="397746"/>
                <a:gridCol w="643390"/>
                <a:gridCol w="312228"/>
                <a:gridCol w="315556"/>
                <a:gridCol w="311653"/>
                <a:gridCol w="836676"/>
                <a:gridCol w="342392"/>
                <a:gridCol w="324103"/>
                <a:gridCol w="319881"/>
                <a:gridCol w="641812"/>
                <a:gridCol w="319051"/>
                <a:gridCol w="312625"/>
                <a:gridCol w="269394"/>
              </a:tblGrid>
              <a:tr h="317793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-   </a:t>
                      </a:r>
                      <a:r>
                        <a:rPr sz="1000" b="1" spc="-120" dirty="0" smtClean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tabLst>
                          <a:tab pos="425450" algn="l"/>
                        </a:tabLst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1	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050" b="1" spc="14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0" dirty="0" smtClean="0">
                          <a:solidFill>
                            <a:srgbClr val="B5B5B5"/>
                          </a:solidFill>
                          <a:latin typeface="Arial"/>
                          <a:cs typeface="Arial"/>
                        </a:rPr>
                        <a:t>; </a:t>
                      </a:r>
                      <a:r>
                        <a:rPr sz="1050" b="1" spc="-30" dirty="0" smtClean="0">
                          <a:solidFill>
                            <a:srgbClr val="B5B5B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2860">
                      <a:solidFill>
                        <a:srgbClr val="6B6B6B"/>
                      </a:solidFill>
                      <a:prstDash val="solid"/>
                    </a:lnB>
                  </a:tcPr>
                </a:tc>
              </a:tr>
              <a:tr h="230526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Byte </a:t>
                      </a:r>
                      <a:r>
                        <a:rPr sz="105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Byte</a:t>
                      </a:r>
                      <a:r>
                        <a:rPr sz="1050" b="1" spc="1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6B6B6B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7179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lic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284845" cy="4421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36195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ind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wor</a:t>
            </a:r>
            <a:r>
              <a:rPr sz="2800" spc="1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1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PTR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PTR.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ewo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imme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DW</a:t>
            </a:r>
            <a:r>
              <a:rPr sz="2800" spc="-3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RD</a:t>
            </a:r>
            <a:r>
              <a:rPr sz="2800" spc="-15" dirty="0" smtClean="0">
                <a:latin typeface="Arial"/>
                <a:cs typeface="Arial"/>
              </a:rPr>
              <a:t> P</a:t>
            </a: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5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TE P</a:t>
            </a: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409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Instructi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 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R, 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 PTR,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PTR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Introd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92515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conce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476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 MOVSX,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MOVZX,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PUSH, PO</a:t>
            </a:r>
            <a:r>
              <a:rPr sz="3200" spc="-40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BS</a:t>
            </a:r>
            <a:r>
              <a:rPr sz="3200" spc="-12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XCH</a:t>
            </a:r>
            <a:r>
              <a:rPr sz="3200" spc="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XL</a:t>
            </a:r>
            <a:r>
              <a:rPr sz="3200" spc="-250" dirty="0" smtClean="0">
                <a:latin typeface="Arial"/>
                <a:cs typeface="Arial"/>
              </a:rPr>
              <a:t>A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IN, 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LEA,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LDS, </a:t>
            </a:r>
            <a:r>
              <a:rPr sz="3200" spc="-2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ES,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FS, LGS,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LSS,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LAH</a:t>
            </a:r>
            <a:r>
              <a:rPr sz="3200" spc="-3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 SAH</a:t>
            </a:r>
            <a:r>
              <a:rPr sz="3200" spc="-3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Stri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ns: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7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OUTS.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Se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155" dirty="0" smtClean="0">
                <a:latin typeface="Arial"/>
                <a:cs typeface="Arial"/>
              </a:rPr>
              <a:t>me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35" dirty="0" smtClean="0">
                <a:latin typeface="Arial"/>
                <a:cs typeface="Arial"/>
              </a:rPr>
              <a:t> </a:t>
            </a:r>
            <a:r>
              <a:rPr sz="4200" b="1" spc="-160" dirty="0" smtClean="0">
                <a:latin typeface="Arial"/>
                <a:cs typeface="Arial"/>
              </a:rPr>
              <a:t>MOV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95" dirty="0" smtClean="0">
                <a:latin typeface="Arial"/>
                <a:cs typeface="Arial"/>
              </a:rPr>
              <a:t>Instructi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25" dirty="0" smtClean="0">
                <a:latin typeface="Arial"/>
                <a:cs typeface="Arial"/>
              </a:rPr>
              <a:t>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34425" cy="4898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MO</a:t>
            </a:r>
            <a:r>
              <a:rPr sz="3200" spc="-29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(REG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ld)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this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ty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imm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ai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4622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4–1</a:t>
            </a:r>
            <a:r>
              <a:rPr sz="1800" b="1" spc="0" dirty="0" smtClean="0">
                <a:latin typeface="Arial"/>
                <a:cs typeface="Arial"/>
              </a:rPr>
              <a:t>0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,CS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762000"/>
            <a:ext cx="7313676" cy="1926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3311525"/>
            <a:ext cx="8472170" cy="205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BX,CS 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72328"/>
            <a:ext cx="7519670" cy="144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977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ymb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lic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 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85" dirty="0" smtClean="0">
                <a:latin typeface="Arial"/>
                <a:cs typeface="Arial"/>
              </a:rPr>
              <a:t>(assembly </a:t>
            </a:r>
            <a:r>
              <a:rPr sz="3350" spc="-70" dirty="0" smtClean="0">
                <a:latin typeface="Arial"/>
                <a:cs typeface="Arial"/>
              </a:rPr>
              <a:t>la</a:t>
            </a:r>
            <a:r>
              <a:rPr sz="3350" spc="-110" dirty="0" smtClean="0">
                <a:latin typeface="Arial"/>
                <a:cs typeface="Arial"/>
              </a:rPr>
              <a:t>n</a:t>
            </a:r>
            <a:r>
              <a:rPr sz="3350" spc="-95" dirty="0" smtClean="0">
                <a:latin typeface="Arial"/>
                <a:cs typeface="Arial"/>
              </a:rPr>
              <a:t>g</a:t>
            </a:r>
            <a:r>
              <a:rPr sz="3350" spc="-105" dirty="0" smtClean="0">
                <a:latin typeface="Arial"/>
                <a:cs typeface="Arial"/>
              </a:rPr>
              <a:t>u</a:t>
            </a:r>
            <a:r>
              <a:rPr sz="3350" spc="-95" dirty="0" smtClean="0">
                <a:latin typeface="Arial"/>
                <a:cs typeface="Arial"/>
              </a:rPr>
              <a:t>a</a:t>
            </a:r>
            <a:r>
              <a:rPr sz="3350" spc="-105" dirty="0" smtClean="0">
                <a:latin typeface="Arial"/>
                <a:cs typeface="Arial"/>
              </a:rPr>
              <a:t>g</a:t>
            </a:r>
            <a:r>
              <a:rPr sz="3350" spc="-75" dirty="0" smtClean="0">
                <a:latin typeface="Arial"/>
                <a:cs typeface="Arial"/>
              </a:rPr>
              <a:t>e)</a:t>
            </a:r>
            <a:r>
              <a:rPr sz="335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rarely 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724786"/>
            <a:ext cx="8173084" cy="155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lic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64</a:t>
            </a:r>
            <a:r>
              <a:rPr sz="4000" b="1" spc="-20" dirty="0" smtClean="0">
                <a:latin typeface="Arial"/>
                <a:cs typeface="Arial"/>
              </a:rPr>
              <a:t>-Bit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for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Pentium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Cor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13915"/>
            <a:ext cx="8588375" cy="394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REX </a:t>
            </a:r>
            <a:r>
              <a:rPr sz="3200" spc="-10" dirty="0" smtClean="0">
                <a:latin typeface="Arial"/>
                <a:cs typeface="Arial"/>
              </a:rPr>
              <a:t>(</a:t>
            </a:r>
            <a:r>
              <a:rPr sz="3350" spc="-75" dirty="0" smtClean="0">
                <a:latin typeface="Arial"/>
                <a:cs typeface="Arial"/>
              </a:rPr>
              <a:t>re</a:t>
            </a:r>
            <a:r>
              <a:rPr sz="3350" spc="-110" dirty="0" smtClean="0">
                <a:latin typeface="Arial"/>
                <a:cs typeface="Arial"/>
              </a:rPr>
              <a:t>g</a:t>
            </a:r>
            <a:r>
              <a:rPr sz="3350" spc="-65" dirty="0" smtClean="0">
                <a:latin typeface="Arial"/>
                <a:cs typeface="Arial"/>
              </a:rPr>
              <a:t>ister</a:t>
            </a:r>
            <a:endParaRPr sz="3350">
              <a:latin typeface="Arial"/>
              <a:cs typeface="Arial"/>
            </a:endParaRPr>
          </a:p>
          <a:p>
            <a:pPr marL="355600">
              <a:lnSpc>
                <a:spcPts val="3845"/>
              </a:lnSpc>
            </a:pPr>
            <a:r>
              <a:rPr sz="3350" spc="-80" dirty="0" smtClean="0">
                <a:latin typeface="Arial"/>
                <a:cs typeface="Arial"/>
              </a:rPr>
              <a:t>exte</a:t>
            </a:r>
            <a:r>
              <a:rPr sz="3350" spc="-110" dirty="0" smtClean="0">
                <a:latin typeface="Arial"/>
                <a:cs typeface="Arial"/>
              </a:rPr>
              <a:t>n</a:t>
            </a:r>
            <a:r>
              <a:rPr sz="3350" spc="-75" dirty="0" smtClean="0">
                <a:latin typeface="Arial"/>
                <a:cs typeface="Arial"/>
              </a:rPr>
              <a:t>sio</a:t>
            </a:r>
            <a:r>
              <a:rPr sz="3350" spc="-10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encoded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–4F</a:t>
            </a:r>
            <a:r>
              <a:rPr sz="2800" spc="-4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lows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pre</a:t>
            </a:r>
            <a:r>
              <a:rPr sz="2800" spc="-10" dirty="0" smtClean="0">
                <a:latin typeface="Arial"/>
                <a:cs typeface="Arial"/>
              </a:rPr>
              <a:t>fix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s;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imm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ely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Pur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ify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REX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 a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3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R15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599"/>
            <a:ext cx="8582660" cy="5666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302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struct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REX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543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assign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assign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scale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 wi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REX 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scali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fact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1977389"/>
            <a:ext cx="2135124" cy="0"/>
          </a:xfrm>
          <a:custGeom>
            <a:avLst/>
            <a:gdLst/>
            <a:ahLst/>
            <a:cxnLst/>
            <a:rect l="l" t="t" r="r" b="b"/>
            <a:pathLst>
              <a:path w="2135124">
                <a:moveTo>
                  <a:pt x="0" y="0"/>
                </a:moveTo>
                <a:lnTo>
                  <a:pt x="2135124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544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8285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0300" y="2574035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9745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20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743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9111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827" y="2585466"/>
            <a:ext cx="2135124" cy="0"/>
          </a:xfrm>
          <a:custGeom>
            <a:avLst/>
            <a:gdLst/>
            <a:ahLst/>
            <a:cxnLst/>
            <a:rect l="l" t="t" r="r" b="b"/>
            <a:pathLst>
              <a:path w="2135124">
                <a:moveTo>
                  <a:pt x="0" y="0"/>
                </a:moveTo>
                <a:lnTo>
                  <a:pt x="2135124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3522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9584" y="2585466"/>
            <a:ext cx="2125979" cy="0"/>
          </a:xfrm>
          <a:custGeom>
            <a:avLst/>
            <a:gdLst/>
            <a:ahLst/>
            <a:cxnLst/>
            <a:rect l="l" t="t" r="r" b="b"/>
            <a:pathLst>
              <a:path w="2125979">
                <a:moveTo>
                  <a:pt x="0" y="0"/>
                </a:moveTo>
                <a:lnTo>
                  <a:pt x="2125979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3794" y="2574035"/>
            <a:ext cx="0" cy="1764791"/>
          </a:xfrm>
          <a:custGeom>
            <a:avLst/>
            <a:gdLst/>
            <a:ahLst/>
            <a:cxnLst/>
            <a:rect l="l" t="t" r="r" b="b"/>
            <a:pathLst>
              <a:path h="1764791">
                <a:moveTo>
                  <a:pt x="0" y="1764791"/>
                </a:moveTo>
                <a:lnTo>
                  <a:pt x="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1155" y="3342132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540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6079" y="4329684"/>
            <a:ext cx="4544568" cy="0"/>
          </a:xfrm>
          <a:custGeom>
            <a:avLst/>
            <a:gdLst/>
            <a:ahLst/>
            <a:cxnLst/>
            <a:rect l="l" t="t" r="r" b="b"/>
            <a:pathLst>
              <a:path w="4544568">
                <a:moveTo>
                  <a:pt x="0" y="0"/>
                </a:moveTo>
                <a:lnTo>
                  <a:pt x="4544568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9067" y="1977389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2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0497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743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7990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3226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36457" y="1965960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5"/>
                </a:moveTo>
                <a:lnTo>
                  <a:pt x="0" y="0"/>
                </a:lnTo>
              </a:path>
            </a:pathLst>
          </a:custGeom>
          <a:ln w="22860">
            <a:solidFill>
              <a:srgbClr val="34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9067" y="2585466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2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1433" y="2574035"/>
            <a:ext cx="0" cy="1115567"/>
          </a:xfrm>
          <a:custGeom>
            <a:avLst/>
            <a:gdLst/>
            <a:ahLst/>
            <a:cxnLst/>
            <a:rect l="l" t="t" r="r" b="b"/>
            <a:pathLst>
              <a:path h="1115567">
                <a:moveTo>
                  <a:pt x="0" y="1115567"/>
                </a:moveTo>
                <a:lnTo>
                  <a:pt x="0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68311" y="2560320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4343" y="2560320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7"/>
                </a:moveTo>
                <a:lnTo>
                  <a:pt x="0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4383" y="2574035"/>
            <a:ext cx="0" cy="1769364"/>
          </a:xfrm>
          <a:custGeom>
            <a:avLst/>
            <a:gdLst/>
            <a:ahLst/>
            <a:cxnLst/>
            <a:rect l="l" t="t" r="r" b="b"/>
            <a:pathLst>
              <a:path h="1769364">
                <a:moveTo>
                  <a:pt x="0" y="1769364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91271" y="2574035"/>
            <a:ext cx="0" cy="1769364"/>
          </a:xfrm>
          <a:custGeom>
            <a:avLst/>
            <a:gdLst/>
            <a:ahLst/>
            <a:cxnLst/>
            <a:rect l="l" t="t" r="r" b="b"/>
            <a:pathLst>
              <a:path h="1769364">
                <a:moveTo>
                  <a:pt x="0" y="1769364"/>
                </a:moveTo>
                <a:lnTo>
                  <a:pt x="0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24443" y="2574035"/>
            <a:ext cx="0" cy="1769364"/>
          </a:xfrm>
          <a:custGeom>
            <a:avLst/>
            <a:gdLst/>
            <a:ahLst/>
            <a:cxnLst/>
            <a:rect l="l" t="t" r="r" b="b"/>
            <a:pathLst>
              <a:path h="1769364">
                <a:moveTo>
                  <a:pt x="0" y="1769364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8311" y="332841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4343" y="332841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4383" y="4302252"/>
            <a:ext cx="0" cy="306324"/>
          </a:xfrm>
          <a:custGeom>
            <a:avLst/>
            <a:gdLst/>
            <a:ahLst/>
            <a:cxnLst/>
            <a:rect l="l" t="t" r="r" b="b"/>
            <a:pathLst>
              <a:path h="306324">
                <a:moveTo>
                  <a:pt x="0" y="306324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91271" y="4302252"/>
            <a:ext cx="0" cy="306324"/>
          </a:xfrm>
          <a:custGeom>
            <a:avLst/>
            <a:gdLst/>
            <a:ahLst/>
            <a:cxnLst/>
            <a:rect l="l" t="t" r="r" b="b"/>
            <a:pathLst>
              <a:path h="306324">
                <a:moveTo>
                  <a:pt x="0" y="306324"/>
                </a:moveTo>
                <a:lnTo>
                  <a:pt x="0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6730" y="4302252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297180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9908" y="134365"/>
            <a:ext cx="589470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4-11 </a:t>
            </a:r>
            <a:r>
              <a:rPr sz="1750" b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application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REX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without </a:t>
            </a:r>
            <a:r>
              <a:rPr sz="1750" b="1" spc="-2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scaled</a:t>
            </a:r>
            <a:r>
              <a:rPr sz="1750" b="1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index.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14347" y="1637284"/>
            <a:ext cx="85344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60" dirty="0" smtClean="0">
                <a:solidFill>
                  <a:srgbClr val="444444"/>
                </a:solidFill>
                <a:latin typeface="Arial"/>
                <a:cs typeface="Arial"/>
              </a:rPr>
              <a:t>REX</a:t>
            </a:r>
            <a:r>
              <a:rPr sz="1400" b="1" spc="8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90" dirty="0" smtClean="0">
                <a:solidFill>
                  <a:srgbClr val="444444"/>
                </a:solidFill>
                <a:latin typeface="Arial"/>
                <a:cs typeface="Arial"/>
              </a:rPr>
              <a:t>prefix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16884" y="1641855"/>
            <a:ext cx="215138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71525" algn="l"/>
                <a:tab pos="2138045" algn="l"/>
              </a:tabLst>
            </a:pPr>
            <a:r>
              <a:rPr sz="1400" b="1" u="heavy" spc="-5" dirty="0" smtClean="0">
                <a:solidFill>
                  <a:srgbClr val="444444"/>
                </a:solidFill>
                <a:latin typeface="Arial"/>
                <a:cs typeface="Arial"/>
              </a:rPr>
              <a:t> 	</a:t>
            </a:r>
            <a:r>
              <a:rPr sz="1400" b="1" u="heavy" spc="-90" dirty="0" smtClean="0">
                <a:solidFill>
                  <a:srgbClr val="444444"/>
                </a:solidFill>
                <a:latin typeface="Arial"/>
                <a:cs typeface="Arial"/>
              </a:rPr>
              <a:t>Opcode</a:t>
            </a:r>
            <a:r>
              <a:rPr sz="1400" b="1" u="heavy" spc="-5" dirty="0" smtClean="0">
                <a:solidFill>
                  <a:srgbClr val="444444"/>
                </a:solidFill>
                <a:latin typeface="Arial"/>
                <a:cs typeface="Arial"/>
              </a:rPr>
              <a:t> 	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46952" y="1436115"/>
            <a:ext cx="181483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85" dirty="0" smtClean="0">
                <a:solidFill>
                  <a:srgbClr val="444444"/>
                </a:solidFill>
                <a:latin typeface="Arial"/>
                <a:cs typeface="Arial"/>
              </a:rPr>
              <a:t>Second</a:t>
            </a:r>
            <a:r>
              <a:rPr sz="1400" b="1" spc="9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80" dirty="0" smtClean="0">
                <a:solidFill>
                  <a:srgbClr val="444444"/>
                </a:solidFill>
                <a:latin typeface="Arial"/>
                <a:cs typeface="Arial"/>
              </a:rPr>
              <a:t>byte</a:t>
            </a:r>
            <a:r>
              <a:rPr sz="1400" b="1" spc="4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135" dirty="0" smtClean="0">
                <a:solidFill>
                  <a:srgbClr val="444444"/>
                </a:solidFill>
                <a:latin typeface="Arial"/>
                <a:cs typeface="Arial"/>
              </a:rPr>
              <a:t>of</a:t>
            </a:r>
            <a:r>
              <a:rPr sz="1400" b="1" spc="5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95" dirty="0" smtClean="0">
                <a:solidFill>
                  <a:srgbClr val="444444"/>
                </a:solidFill>
                <a:latin typeface="Arial"/>
                <a:cs typeface="Arial"/>
              </a:rPr>
              <a:t>opcode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87515" y="1751584"/>
            <a:ext cx="1724660" cy="35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614"/>
              </a:lnSpc>
              <a:tabLst>
                <a:tab pos="716280" algn="l"/>
                <a:tab pos="1388745" algn="l"/>
              </a:tabLst>
            </a:pPr>
            <a:r>
              <a:rPr sz="1400" b="1" spc="-25" dirty="0" smtClean="0">
                <a:solidFill>
                  <a:srgbClr val="444444"/>
                </a:solidFill>
                <a:latin typeface="Arial"/>
                <a:cs typeface="Arial"/>
              </a:rPr>
              <a:t>MOD	</a:t>
            </a:r>
            <a:r>
              <a:rPr sz="1400" b="1" spc="-45" dirty="0" smtClean="0">
                <a:solidFill>
                  <a:srgbClr val="444444"/>
                </a:solidFill>
                <a:latin typeface="Arial"/>
                <a:cs typeface="Arial"/>
              </a:rPr>
              <a:t>REG	</a:t>
            </a:r>
            <a:r>
              <a:rPr sz="1400" b="1" spc="-20" dirty="0" smtClean="0">
                <a:solidFill>
                  <a:srgbClr val="444444"/>
                </a:solidFill>
                <a:latin typeface="Arial"/>
                <a:cs typeface="Arial"/>
              </a:rPr>
              <a:t>R/M</a:t>
            </a:r>
            <a:endParaRPr sz="1400">
              <a:latin typeface="Arial"/>
              <a:cs typeface="Arial"/>
            </a:endParaRPr>
          </a:p>
          <a:p>
            <a:pPr marL="222885">
              <a:lnSpc>
                <a:spcPts val="1095"/>
              </a:lnSpc>
            </a:pPr>
            <a:r>
              <a:rPr sz="1150" spc="425" dirty="0" smtClean="0">
                <a:solidFill>
                  <a:srgbClr val="333333"/>
                </a:solidFill>
                <a:latin typeface="Arial"/>
                <a:cs typeface="Arial"/>
              </a:rPr>
              <a:t>;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96176" y="1943608"/>
            <a:ext cx="6985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45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47635" y="1957832"/>
            <a:ext cx="82105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  <a:tab pos="753110" algn="l"/>
              </a:tabLst>
            </a:pPr>
            <a:r>
              <a:rPr sz="1000" b="1" spc="150" dirty="0" smtClean="0">
                <a:solidFill>
                  <a:srgbClr val="444444"/>
                </a:solidFill>
                <a:latin typeface="Arial"/>
                <a:cs typeface="Arial"/>
              </a:rPr>
              <a:t>i	i	</a:t>
            </a:r>
            <a:r>
              <a:rPr sz="1000" b="1" spc="150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21128" y="2085340"/>
            <a:ext cx="34480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0165" algn="r">
              <a:lnSpc>
                <a:spcPts val="380"/>
              </a:lnSpc>
            </a:pPr>
            <a:r>
              <a:rPr sz="500" spc="-2360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  <a:p>
            <a:pPr marR="12700" algn="r">
              <a:lnSpc>
                <a:spcPts val="1285"/>
              </a:lnSpc>
            </a:pPr>
            <a:r>
              <a:rPr sz="1500" spc="-229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96176" y="2012188"/>
            <a:ext cx="6985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45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47635" y="2085340"/>
            <a:ext cx="92075" cy="8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380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41411" y="2012188"/>
            <a:ext cx="6350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95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88300" y="2085340"/>
            <a:ext cx="105410" cy="8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484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36156" y="2167635"/>
            <a:ext cx="62674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80" dirty="0" smtClean="0">
                <a:solidFill>
                  <a:srgbClr val="444444"/>
                </a:solidFill>
                <a:latin typeface="Arial"/>
                <a:cs typeface="Arial"/>
              </a:rPr>
              <a:t>A:</a:t>
            </a:r>
            <a:r>
              <a:rPr sz="1400" b="1" spc="-8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80" dirty="0" smtClean="0">
                <a:solidFill>
                  <a:srgbClr val="444444"/>
                </a:solidFill>
                <a:latin typeface="Arial"/>
                <a:cs typeface="Arial"/>
              </a:rPr>
              <a:t>A!</a:t>
            </a:r>
            <a:r>
              <a:rPr sz="1400" b="1" spc="-5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204" dirty="0" smtClean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67676" y="2167635"/>
            <a:ext cx="65024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95" dirty="0" smtClean="0">
                <a:solidFill>
                  <a:srgbClr val="444444"/>
                </a:solidFill>
                <a:latin typeface="Arial"/>
                <a:cs typeface="Arial"/>
              </a:rPr>
              <a:t>M:M!M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02400" y="2136647"/>
            <a:ext cx="10541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530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r>
              <a:rPr sz="750" spc="727" baseline="-22222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750" baseline="-22222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02400" y="2269235"/>
            <a:ext cx="6350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29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96176" y="2269235"/>
            <a:ext cx="7048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75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47635" y="2371851"/>
            <a:ext cx="105410" cy="204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84000"/>
              </a:lnSpc>
            </a:pPr>
            <a:r>
              <a:rPr sz="500" spc="484" dirty="0" smtClean="0">
                <a:solidFill>
                  <a:srgbClr val="333333"/>
                </a:solidFill>
                <a:latin typeface="Arial"/>
                <a:cs typeface="Arial"/>
              </a:rPr>
              <a:t>I </a:t>
            </a:r>
            <a:r>
              <a:rPr sz="500" spc="484" dirty="0" smtClean="0">
                <a:solidFill>
                  <a:srgbClr val="444444"/>
                </a:solidFill>
                <a:latin typeface="Arial"/>
                <a:cs typeface="Arial"/>
              </a:rPr>
              <a:t>I I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41411" y="2269235"/>
            <a:ext cx="6350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29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88300" y="2364994"/>
            <a:ext cx="105410" cy="2114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87000"/>
              </a:lnSpc>
            </a:pPr>
            <a:r>
              <a:rPr sz="500" spc="484" dirty="0" smtClean="0">
                <a:solidFill>
                  <a:srgbClr val="333333"/>
                </a:solidFill>
                <a:latin typeface="Arial"/>
                <a:cs typeface="Arial"/>
              </a:rPr>
              <a:t>I I I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02400" y="2419096"/>
            <a:ext cx="96520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ts val="360"/>
              </a:lnSpc>
            </a:pPr>
            <a:r>
              <a:rPr sz="500" spc="380" dirty="0" smtClean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sz="1500" spc="-445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96176" y="2397252"/>
            <a:ext cx="7048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75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41411" y="2397252"/>
            <a:ext cx="6350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29" dirty="0" smtClean="0">
                <a:solidFill>
                  <a:srgbClr val="444444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53276" y="3194811"/>
            <a:ext cx="113030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b="1" spc="-480" dirty="0" smtClean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44131" y="3630676"/>
            <a:ext cx="83185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  <a:tab pos="702945" algn="l"/>
              </a:tabLst>
            </a:pPr>
            <a:r>
              <a:rPr sz="1400" b="1" spc="200" dirty="0" smtClean="0">
                <a:solidFill>
                  <a:srgbClr val="444444"/>
                </a:solidFill>
                <a:latin typeface="Arial"/>
                <a:cs typeface="Arial"/>
              </a:rPr>
              <a:t>RR	</a:t>
            </a:r>
            <a:r>
              <a:rPr sz="1400" b="1" spc="-65" dirty="0" smtClean="0">
                <a:solidFill>
                  <a:srgbClr val="444444"/>
                </a:solidFill>
                <a:latin typeface="Arial"/>
                <a:cs typeface="Arial"/>
              </a:rPr>
              <a:t>R	</a:t>
            </a:r>
            <a:r>
              <a:rPr sz="1400" b="1" spc="-105" dirty="0" smtClean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84795" y="4160773"/>
            <a:ext cx="840105" cy="781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910" dirty="0" smtClean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7125" spc="-855" baseline="-4678" dirty="0" smtClean="0">
                <a:solidFill>
                  <a:srgbClr val="444444"/>
                </a:solidFill>
                <a:latin typeface="Arial"/>
                <a:cs typeface="Arial"/>
              </a:rPr>
              <a:t>•</a:t>
            </a:r>
            <a:r>
              <a:rPr sz="1350" b="1" spc="190" dirty="0" smtClean="0">
                <a:solidFill>
                  <a:srgbClr val="444444"/>
                </a:solidFill>
                <a:latin typeface="Arial"/>
                <a:cs typeface="Arial"/>
              </a:rPr>
              <a:t>M  </a:t>
            </a:r>
            <a:r>
              <a:rPr sz="1350" b="1" spc="65" dirty="0" smtClean="0">
                <a:solidFill>
                  <a:srgbClr val="444444"/>
                </a:solidFill>
                <a:latin typeface="Arial"/>
                <a:cs typeface="Arial"/>
              </a:rPr>
              <a:t>M </a:t>
            </a:r>
            <a:r>
              <a:rPr sz="1350" b="1" spc="-11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50" b="1" spc="65" dirty="0" smtClean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76019" y="2173985"/>
            <a:ext cx="57086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320" dirty="0" smtClean="0">
                <a:solidFill>
                  <a:srgbClr val="444444"/>
                </a:solidFill>
                <a:latin typeface="Arial"/>
                <a:cs typeface="Arial"/>
              </a:rPr>
              <a:t>0100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46836" y="6291762"/>
            <a:ext cx="4013200" cy="54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61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121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12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 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121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4460" y="6313678"/>
            <a:ext cx="666115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50" spc="3925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95020">
              <a:lnSpc>
                <a:spcPct val="1129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72132" y="2169414"/>
            <a:ext cx="93599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sz="1350" b="1" spc="-80" dirty="0" smtClean="0">
                <a:solidFill>
                  <a:srgbClr val="444444"/>
                </a:solidFill>
                <a:latin typeface="Arial"/>
                <a:cs typeface="Arial"/>
              </a:rPr>
              <a:t>W  </a:t>
            </a:r>
            <a:r>
              <a:rPr sz="1350" b="1" spc="-18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50" b="1" spc="-170" dirty="0" smtClean="0">
                <a:solidFill>
                  <a:srgbClr val="444444"/>
                </a:solidFill>
                <a:latin typeface="Arial"/>
                <a:cs typeface="Arial"/>
              </a:rPr>
              <a:t>A	</a:t>
            </a:r>
            <a:r>
              <a:rPr sz="1350" b="1" spc="95" dirty="0" smtClean="0">
                <a:solidFill>
                  <a:srgbClr val="444444"/>
                </a:solidFill>
                <a:latin typeface="Arial"/>
                <a:cs typeface="Arial"/>
              </a:rPr>
              <a:t>0  </a:t>
            </a:r>
            <a:r>
              <a:rPr sz="1350" b="1" spc="-17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350" b="1" spc="65" dirty="0" smtClean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38860" y="4921504"/>
            <a:ext cx="1751964" cy="511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20" dirty="0" smtClean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2000" b="1" spc="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50" b="1" spc="315" dirty="0" smtClean="0">
                <a:solidFill>
                  <a:srgbClr val="999999"/>
                </a:solidFill>
                <a:latin typeface="Arial"/>
                <a:cs typeface="Arial"/>
              </a:rPr>
              <a:t>= </a:t>
            </a:r>
            <a:r>
              <a:rPr sz="1150" b="1" spc="-120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400" b="1" spc="-35" dirty="0" smtClean="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sz="1400" b="1" spc="-25" dirty="0" smtClean="0">
                <a:solidFill>
                  <a:srgbClr val="444444"/>
                </a:solidFill>
                <a:latin typeface="Arial"/>
                <a:cs typeface="Arial"/>
              </a:rPr>
              <a:t> (64</a:t>
            </a:r>
            <a:r>
              <a:rPr sz="1400" b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90" dirty="0" smtClean="0">
                <a:solidFill>
                  <a:srgbClr val="444444"/>
                </a:solidFill>
                <a:latin typeface="Arial"/>
                <a:cs typeface="Arial"/>
              </a:rPr>
              <a:t>bits</a:t>
            </a:r>
            <a:r>
              <a:rPr sz="1400" b="1" spc="-65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sz="1400" b="1" spc="-135" dirty="0" smtClean="0">
                <a:solidFill>
                  <a:srgbClr val="444444"/>
                </a:solidFill>
                <a:latin typeface="Arial"/>
                <a:cs typeface="Arial"/>
              </a:rPr>
              <a:t>W </a:t>
            </a:r>
            <a:r>
              <a:rPr sz="1400" b="1" spc="-18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150" b="1" spc="315" dirty="0" smtClean="0">
                <a:solidFill>
                  <a:srgbClr val="999999"/>
                </a:solidFill>
                <a:latin typeface="Arial"/>
                <a:cs typeface="Arial"/>
              </a:rPr>
              <a:t>=</a:t>
            </a:r>
            <a:r>
              <a:rPr sz="1150" b="1" spc="12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400" b="1" spc="20" dirty="0" smtClean="0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sz="1400" b="1" spc="-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10" dirty="0" smtClean="0">
                <a:solidFill>
                  <a:srgbClr val="444444"/>
                </a:solidFill>
                <a:latin typeface="Arial"/>
                <a:cs typeface="Arial"/>
              </a:rPr>
              <a:t>(</a:t>
            </a:r>
            <a:r>
              <a:rPr sz="1400" b="1" spc="-30" dirty="0" smtClean="0">
                <a:solidFill>
                  <a:srgbClr val="444444"/>
                </a:solidFill>
                <a:latin typeface="Arial"/>
                <a:cs typeface="Arial"/>
              </a:rPr>
              <a:t>CS</a:t>
            </a:r>
            <a:r>
              <a:rPr sz="1400" b="1" spc="-1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00" b="1" spc="-90" dirty="0" smtClean="0">
                <a:solidFill>
                  <a:srgbClr val="444444"/>
                </a:solidFill>
                <a:latin typeface="Arial"/>
                <a:cs typeface="Arial"/>
              </a:rPr>
              <a:t>descriptor</a:t>
            </a:r>
            <a:r>
              <a:rPr sz="1400" b="1" spc="-60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083" y="2144267"/>
            <a:ext cx="1796796" cy="0"/>
          </a:xfrm>
          <a:custGeom>
            <a:avLst/>
            <a:gdLst/>
            <a:ahLst/>
            <a:cxnLst/>
            <a:rect l="l" t="t" r="r" b="b"/>
            <a:pathLst>
              <a:path w="1796796">
                <a:moveTo>
                  <a:pt x="0" y="0"/>
                </a:moveTo>
                <a:lnTo>
                  <a:pt x="1796796" y="0"/>
                </a:lnTo>
              </a:path>
            </a:pathLst>
          </a:custGeom>
          <a:ln w="914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27" y="2139695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1"/>
                </a:moveTo>
                <a:lnTo>
                  <a:pt x="0" y="0"/>
                </a:lnTo>
              </a:path>
            </a:pathLst>
          </a:custGeom>
          <a:ln w="18288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2969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97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6453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0482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13716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223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3966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22860">
            <a:solidFill>
              <a:srgbClr val="54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5707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9735" y="2139695"/>
            <a:ext cx="0" cy="516635"/>
          </a:xfrm>
          <a:custGeom>
            <a:avLst/>
            <a:gdLst/>
            <a:ahLst/>
            <a:cxnLst/>
            <a:rect l="l" t="t" r="r" b="b"/>
            <a:pathLst>
              <a:path h="516635">
                <a:moveTo>
                  <a:pt x="0" y="516635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9192" y="2144267"/>
            <a:ext cx="1792223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3" y="0"/>
                </a:lnTo>
              </a:path>
            </a:pathLst>
          </a:custGeom>
          <a:ln w="914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4870" y="2139695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1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3440" y="2144267"/>
            <a:ext cx="1792224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914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0640" y="2139695"/>
            <a:ext cx="0" cy="521207"/>
          </a:xfrm>
          <a:custGeom>
            <a:avLst/>
            <a:gdLst/>
            <a:ahLst/>
            <a:cxnLst/>
            <a:rect l="l" t="t" r="r" b="b"/>
            <a:pathLst>
              <a:path h="521207">
                <a:moveTo>
                  <a:pt x="0" y="521207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3579" y="2139695"/>
            <a:ext cx="0" cy="521207"/>
          </a:xfrm>
          <a:custGeom>
            <a:avLst/>
            <a:gdLst/>
            <a:ahLst/>
            <a:cxnLst/>
            <a:rect l="l" t="t" r="r" b="b"/>
            <a:pathLst>
              <a:path h="521207">
                <a:moveTo>
                  <a:pt x="0" y="521207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6520" y="2139695"/>
            <a:ext cx="0" cy="521207"/>
          </a:xfrm>
          <a:custGeom>
            <a:avLst/>
            <a:gdLst/>
            <a:ahLst/>
            <a:cxnLst/>
            <a:rect l="l" t="t" r="r" b="b"/>
            <a:pathLst>
              <a:path h="521207">
                <a:moveTo>
                  <a:pt x="0" y="521207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4264" y="2139695"/>
            <a:ext cx="0" cy="512063"/>
          </a:xfrm>
          <a:custGeom>
            <a:avLst/>
            <a:gdLst/>
            <a:ahLst/>
            <a:cxnLst/>
            <a:rect l="l" t="t" r="r" b="b"/>
            <a:pathLst>
              <a:path h="512063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75119" y="2144267"/>
            <a:ext cx="1792224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914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18604" y="2139695"/>
            <a:ext cx="0" cy="521207"/>
          </a:xfrm>
          <a:custGeom>
            <a:avLst/>
            <a:gdLst/>
            <a:ahLst/>
            <a:cxnLst/>
            <a:rect l="l" t="t" r="r" b="b"/>
            <a:pathLst>
              <a:path h="521207">
                <a:moveTo>
                  <a:pt x="0" y="521207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4968" y="21122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8200" y="2139695"/>
            <a:ext cx="0" cy="521207"/>
          </a:xfrm>
          <a:custGeom>
            <a:avLst/>
            <a:gdLst/>
            <a:ahLst/>
            <a:cxnLst/>
            <a:rect l="l" t="t" r="r" b="b"/>
            <a:pathLst>
              <a:path h="521207">
                <a:moveTo>
                  <a:pt x="0" y="521207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44968" y="2244851"/>
            <a:ext cx="0" cy="397764"/>
          </a:xfrm>
          <a:custGeom>
            <a:avLst/>
            <a:gdLst/>
            <a:ahLst/>
            <a:cxnLst/>
            <a:rect l="l" t="t" r="r" b="b"/>
            <a:pathLst>
              <a:path h="397764">
                <a:moveTo>
                  <a:pt x="0" y="39776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083" y="2654045"/>
            <a:ext cx="1796796" cy="0"/>
          </a:xfrm>
          <a:custGeom>
            <a:avLst/>
            <a:gdLst/>
            <a:ahLst/>
            <a:cxnLst/>
            <a:rect l="l" t="t" r="r" b="b"/>
            <a:pathLst>
              <a:path w="1796796">
                <a:moveTo>
                  <a:pt x="0" y="0"/>
                </a:moveTo>
                <a:lnTo>
                  <a:pt x="1796796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3440" y="2656332"/>
            <a:ext cx="1792224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914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75119" y="2656332"/>
            <a:ext cx="1792224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914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06523" y="2651760"/>
            <a:ext cx="0" cy="690372"/>
          </a:xfrm>
          <a:custGeom>
            <a:avLst/>
            <a:gdLst/>
            <a:ahLst/>
            <a:cxnLst/>
            <a:rect l="l" t="t" r="r" b="b"/>
            <a:pathLst>
              <a:path h="690372">
                <a:moveTo>
                  <a:pt x="0" y="690372"/>
                </a:moveTo>
                <a:lnTo>
                  <a:pt x="0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0551" y="2651760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1508760"/>
                </a:moveTo>
                <a:lnTo>
                  <a:pt x="0" y="0"/>
                </a:lnTo>
              </a:path>
            </a:pathLst>
          </a:custGeom>
          <a:ln w="1828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0007" y="2651760"/>
            <a:ext cx="0" cy="512063"/>
          </a:xfrm>
          <a:custGeom>
            <a:avLst/>
            <a:gdLst/>
            <a:ahLst/>
            <a:cxnLst/>
            <a:rect l="l" t="t" r="r" b="b"/>
            <a:pathLst>
              <a:path h="512063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0864" y="3161538"/>
            <a:ext cx="5422392" cy="0"/>
          </a:xfrm>
          <a:custGeom>
            <a:avLst/>
            <a:gdLst/>
            <a:ahLst/>
            <a:cxnLst/>
            <a:rect l="l" t="t" r="r" b="b"/>
            <a:pathLst>
              <a:path w="5422392">
                <a:moveTo>
                  <a:pt x="0" y="0"/>
                </a:moveTo>
                <a:lnTo>
                  <a:pt x="5422392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34940" y="2651760"/>
            <a:ext cx="0" cy="818388"/>
          </a:xfrm>
          <a:custGeom>
            <a:avLst/>
            <a:gdLst/>
            <a:ahLst/>
            <a:cxnLst/>
            <a:rect l="l" t="t" r="r" b="b"/>
            <a:pathLst>
              <a:path h="818388">
                <a:moveTo>
                  <a:pt x="0" y="818388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5815" y="2628900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80"/>
                </a:moveTo>
                <a:lnTo>
                  <a:pt x="0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5271" y="2624327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2"/>
                </a:moveTo>
                <a:lnTo>
                  <a:pt x="0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42047" y="2651760"/>
            <a:ext cx="0" cy="1682495"/>
          </a:xfrm>
          <a:custGeom>
            <a:avLst/>
            <a:gdLst/>
            <a:ahLst/>
            <a:cxnLst/>
            <a:rect l="l" t="t" r="r" b="b"/>
            <a:pathLst>
              <a:path h="1682495">
                <a:moveTo>
                  <a:pt x="0" y="1682495"/>
                </a:moveTo>
                <a:lnTo>
                  <a:pt x="0" y="0"/>
                </a:lnTo>
              </a:path>
            </a:pathLst>
          </a:custGeom>
          <a:ln w="18288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61504" y="2651760"/>
            <a:ext cx="0" cy="1682495"/>
          </a:xfrm>
          <a:custGeom>
            <a:avLst/>
            <a:gdLst/>
            <a:ahLst/>
            <a:cxnLst/>
            <a:rect l="l" t="t" r="r" b="b"/>
            <a:pathLst>
              <a:path h="1682495">
                <a:moveTo>
                  <a:pt x="0" y="1682495"/>
                </a:moveTo>
                <a:lnTo>
                  <a:pt x="0" y="0"/>
                </a:lnTo>
              </a:path>
            </a:pathLst>
          </a:custGeom>
          <a:ln w="18288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7243" y="2651760"/>
            <a:ext cx="0" cy="1522476"/>
          </a:xfrm>
          <a:custGeom>
            <a:avLst/>
            <a:gdLst/>
            <a:ahLst/>
            <a:cxnLst/>
            <a:rect l="l" t="t" r="r" b="b"/>
            <a:pathLst>
              <a:path h="1522476">
                <a:moveTo>
                  <a:pt x="0" y="1522476"/>
                </a:moveTo>
                <a:lnTo>
                  <a:pt x="0" y="0"/>
                </a:lnTo>
              </a:path>
            </a:pathLst>
          </a:custGeom>
          <a:ln w="914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91271" y="2651760"/>
            <a:ext cx="0" cy="790955"/>
          </a:xfrm>
          <a:custGeom>
            <a:avLst/>
            <a:gdLst/>
            <a:ahLst/>
            <a:cxnLst/>
            <a:rect l="l" t="t" r="r" b="b"/>
            <a:pathLst>
              <a:path h="790955">
                <a:moveTo>
                  <a:pt x="0" y="790955"/>
                </a:moveTo>
                <a:lnTo>
                  <a:pt x="0" y="0"/>
                </a:lnTo>
              </a:path>
            </a:pathLst>
          </a:custGeom>
          <a:ln w="18288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46719" y="2624327"/>
            <a:ext cx="0" cy="521208"/>
          </a:xfrm>
          <a:custGeom>
            <a:avLst/>
            <a:gdLst/>
            <a:ahLst/>
            <a:cxnLst/>
            <a:rect l="l" t="t" r="r" b="b"/>
            <a:pathLst>
              <a:path h="521208">
                <a:moveTo>
                  <a:pt x="0" y="521208"/>
                </a:moveTo>
                <a:lnTo>
                  <a:pt x="0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75319" y="2624327"/>
            <a:ext cx="0" cy="521208"/>
          </a:xfrm>
          <a:custGeom>
            <a:avLst/>
            <a:gdLst/>
            <a:ahLst/>
            <a:cxnLst/>
            <a:rect l="l" t="t" r="r" b="b"/>
            <a:pathLst>
              <a:path h="521208">
                <a:moveTo>
                  <a:pt x="0" y="521208"/>
                </a:moveTo>
                <a:lnTo>
                  <a:pt x="0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1951" y="3332988"/>
            <a:ext cx="3168396" cy="0"/>
          </a:xfrm>
          <a:custGeom>
            <a:avLst/>
            <a:gdLst/>
            <a:ahLst/>
            <a:cxnLst/>
            <a:rect l="l" t="t" r="r" b="b"/>
            <a:pathLst>
              <a:path w="3168396">
                <a:moveTo>
                  <a:pt x="0" y="0"/>
                </a:moveTo>
                <a:lnTo>
                  <a:pt x="3168396" y="0"/>
                </a:lnTo>
              </a:path>
            </a:pathLst>
          </a:custGeom>
          <a:ln w="18288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5815" y="3136392"/>
            <a:ext cx="0" cy="187451"/>
          </a:xfrm>
          <a:custGeom>
            <a:avLst/>
            <a:gdLst/>
            <a:ahLst/>
            <a:cxnLst/>
            <a:rect l="l" t="t" r="r" b="b"/>
            <a:pathLst>
              <a:path h="187451">
                <a:moveTo>
                  <a:pt x="0" y="187451"/>
                </a:moveTo>
                <a:lnTo>
                  <a:pt x="0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05271" y="314096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182880"/>
                </a:moveTo>
                <a:lnTo>
                  <a:pt x="0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63256" y="3154679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2">
                <a:moveTo>
                  <a:pt x="0" y="187452"/>
                </a:moveTo>
                <a:lnTo>
                  <a:pt x="0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46719" y="3145535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5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75319" y="3145535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5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34940" y="3300984"/>
            <a:ext cx="0" cy="297179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297179"/>
                </a:moveTo>
                <a:lnTo>
                  <a:pt x="0" y="0"/>
                </a:lnTo>
              </a:path>
            </a:pathLst>
          </a:custGeom>
          <a:ln w="1828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85815" y="3319271"/>
            <a:ext cx="0" cy="320039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320039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05271" y="3319271"/>
            <a:ext cx="0" cy="320039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320039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0969" y="3300984"/>
            <a:ext cx="0" cy="301751"/>
          </a:xfrm>
          <a:custGeom>
            <a:avLst/>
            <a:gdLst/>
            <a:ahLst/>
            <a:cxnLst/>
            <a:rect l="l" t="t" r="r" b="b"/>
            <a:pathLst>
              <a:path h="301751">
                <a:moveTo>
                  <a:pt x="0" y="301751"/>
                </a:moveTo>
                <a:lnTo>
                  <a:pt x="0" y="0"/>
                </a:lnTo>
              </a:path>
            </a:pathLst>
          </a:custGeom>
          <a:ln w="914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91271" y="3300984"/>
            <a:ext cx="0" cy="297179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297179"/>
                </a:moveTo>
                <a:lnTo>
                  <a:pt x="0" y="0"/>
                </a:lnTo>
              </a:path>
            </a:pathLst>
          </a:custGeom>
          <a:ln w="1828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1407" y="4155947"/>
            <a:ext cx="4887468" cy="0"/>
          </a:xfrm>
          <a:custGeom>
            <a:avLst/>
            <a:gdLst/>
            <a:ahLst/>
            <a:cxnLst/>
            <a:rect l="l" t="t" r="r" b="b"/>
            <a:pathLst>
              <a:path w="4887468">
                <a:moveTo>
                  <a:pt x="0" y="0"/>
                </a:moveTo>
                <a:lnTo>
                  <a:pt x="4887468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42047" y="4133088"/>
            <a:ext cx="0" cy="329184"/>
          </a:xfrm>
          <a:custGeom>
            <a:avLst/>
            <a:gdLst/>
            <a:ahLst/>
            <a:cxnLst/>
            <a:rect l="l" t="t" r="r" b="b"/>
            <a:pathLst>
              <a:path h="329184">
                <a:moveTo>
                  <a:pt x="0" y="329184"/>
                </a:moveTo>
                <a:lnTo>
                  <a:pt x="0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61504" y="4133088"/>
            <a:ext cx="0" cy="329184"/>
          </a:xfrm>
          <a:custGeom>
            <a:avLst/>
            <a:gdLst/>
            <a:ahLst/>
            <a:cxnLst/>
            <a:rect l="l" t="t" r="r" b="b"/>
            <a:pathLst>
              <a:path h="329184">
                <a:moveTo>
                  <a:pt x="0" y="329184"/>
                </a:moveTo>
                <a:lnTo>
                  <a:pt x="0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67243" y="4133088"/>
            <a:ext cx="0" cy="329184"/>
          </a:xfrm>
          <a:custGeom>
            <a:avLst/>
            <a:gdLst/>
            <a:ahLst/>
            <a:cxnLst/>
            <a:rect l="l" t="t" r="r" b="b"/>
            <a:pathLst>
              <a:path h="329184">
                <a:moveTo>
                  <a:pt x="0" y="329184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79908" y="129793"/>
            <a:ext cx="735965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3190" algn="l"/>
              </a:tabLst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20" dirty="0" smtClean="0">
                <a:latin typeface="Arial"/>
                <a:cs typeface="Arial"/>
              </a:rPr>
              <a:t> </a:t>
            </a:r>
            <a:r>
              <a:rPr sz="1750" b="1" spc="110" dirty="0" smtClean="0">
                <a:latin typeface="Arial"/>
                <a:cs typeface="Arial"/>
              </a:rPr>
              <a:t>4-12	</a:t>
            </a:r>
            <a:r>
              <a:rPr sz="1750" b="1" spc="-35" dirty="0" smtClean="0">
                <a:latin typeface="Arial"/>
                <a:cs typeface="Arial"/>
              </a:rPr>
              <a:t>The</a:t>
            </a:r>
            <a:r>
              <a:rPr sz="1750" b="1" spc="65" dirty="0" smtClean="0">
                <a:latin typeface="Arial"/>
                <a:cs typeface="Arial"/>
              </a:rPr>
              <a:t> </a:t>
            </a:r>
            <a:r>
              <a:rPr sz="1750" b="1" spc="-75" dirty="0" smtClean="0">
                <a:latin typeface="Arial"/>
                <a:cs typeface="Arial"/>
              </a:rPr>
              <a:t>scaled-index </a:t>
            </a:r>
            <a:r>
              <a:rPr sz="1750" b="1" spc="-170" dirty="0" smtClean="0">
                <a:latin typeface="Arial"/>
                <a:cs typeface="Arial"/>
              </a:rPr>
              <a:t> </a:t>
            </a:r>
            <a:r>
              <a:rPr sz="1750" b="1" spc="-85" dirty="0" smtClean="0">
                <a:latin typeface="Arial"/>
                <a:cs typeface="Arial"/>
              </a:rPr>
              <a:t>byte</a:t>
            </a:r>
            <a:r>
              <a:rPr sz="1750" b="1" spc="20" dirty="0" smtClean="0">
                <a:latin typeface="Arial"/>
                <a:cs typeface="Arial"/>
              </a:rPr>
              <a:t> </a:t>
            </a:r>
            <a:r>
              <a:rPr sz="1750" b="1" spc="-55" dirty="0" smtClean="0">
                <a:latin typeface="Arial"/>
                <a:cs typeface="Arial"/>
              </a:rPr>
              <a:t>and</a:t>
            </a:r>
            <a:r>
              <a:rPr sz="1750" b="1" spc="125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REX</a:t>
            </a:r>
            <a:r>
              <a:rPr sz="1750" b="1" spc="55" dirty="0" smtClean="0">
                <a:latin typeface="Arial"/>
                <a:cs typeface="Arial"/>
              </a:rPr>
              <a:t> </a:t>
            </a:r>
            <a:r>
              <a:rPr sz="1750" b="1" spc="-90" dirty="0" smtClean="0">
                <a:latin typeface="Arial"/>
                <a:cs typeface="Arial"/>
              </a:rPr>
              <a:t>prefix</a:t>
            </a:r>
            <a:r>
              <a:rPr sz="1750" b="1" spc="-20" dirty="0" smtClean="0">
                <a:latin typeface="Arial"/>
                <a:cs typeface="Arial"/>
              </a:rPr>
              <a:t> </a:t>
            </a:r>
            <a:r>
              <a:rPr sz="1750" b="1" spc="-80" dirty="0" smtClean="0">
                <a:latin typeface="Arial"/>
                <a:cs typeface="Arial"/>
              </a:rPr>
              <a:t>for</a:t>
            </a:r>
            <a:r>
              <a:rPr sz="1750" b="1" spc="55" dirty="0" smtClean="0">
                <a:latin typeface="Arial"/>
                <a:cs typeface="Arial"/>
              </a:rPr>
              <a:t> </a:t>
            </a:r>
            <a:r>
              <a:rPr sz="1750" b="1" spc="-50" dirty="0" smtClean="0">
                <a:latin typeface="Arial"/>
                <a:cs typeface="Arial"/>
              </a:rPr>
              <a:t>64-bit</a:t>
            </a:r>
            <a:r>
              <a:rPr sz="1750" b="1" spc="120" dirty="0" smtClean="0">
                <a:latin typeface="Arial"/>
                <a:cs typeface="Arial"/>
              </a:rPr>
              <a:t> </a:t>
            </a:r>
            <a:r>
              <a:rPr sz="1750" b="1" spc="-90" dirty="0" smtClean="0">
                <a:latin typeface="Arial"/>
                <a:cs typeface="Arial"/>
              </a:rPr>
              <a:t>operations.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61920" y="2308097"/>
            <a:ext cx="90170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29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28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35855" y="2308097"/>
            <a:ext cx="90170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29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28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81191" y="2135123"/>
            <a:ext cx="711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0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05220" y="2120900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59016" y="2122423"/>
            <a:ext cx="1447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5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98611" y="2084323"/>
            <a:ext cx="10096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225" dirty="0" smtClean="0">
                <a:solidFill>
                  <a:srgbClr val="494849"/>
                </a:solidFill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70196" y="2180335"/>
            <a:ext cx="635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13679" y="2180335"/>
            <a:ext cx="2813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sz="1300" spc="-160" dirty="0" smtClean="0">
                <a:solidFill>
                  <a:srgbClr val="494849"/>
                </a:solidFill>
                <a:latin typeface="Arial"/>
                <a:cs typeface="Arial"/>
              </a:rPr>
              <a:t>•	</a:t>
            </a:r>
            <a:r>
              <a:rPr sz="1100" spc="-14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30315" y="2167890"/>
            <a:ext cx="56451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75" b="1" spc="60" baseline="-7936" dirty="0" smtClean="0">
                <a:solidFill>
                  <a:srgbClr val="494849"/>
                </a:solidFill>
                <a:latin typeface="Arial"/>
                <a:cs typeface="Arial"/>
              </a:rPr>
              <a:t>1 </a:t>
            </a:r>
            <a:r>
              <a:rPr sz="1575" b="1" spc="-37" baseline="-7936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650" b="1" spc="-994" dirty="0" smtClean="0">
                <a:solidFill>
                  <a:srgbClr val="2F2F2F"/>
                </a:solidFill>
                <a:latin typeface="Courier New"/>
                <a:cs typeface="Courier New"/>
              </a:rPr>
              <a:t>:</a:t>
            </a:r>
            <a:r>
              <a:rPr sz="1950" spc="-315" baseline="-27777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r>
              <a:rPr sz="1950" spc="-52" baseline="-27777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650" b="1" spc="-350" dirty="0" smtClean="0">
                <a:solidFill>
                  <a:srgbClr val="494849"/>
                </a:solidFill>
                <a:latin typeface="Courier New"/>
                <a:cs typeface="Courier New"/>
              </a:rPr>
              <a:t>o</a:t>
            </a:r>
            <a:r>
              <a:rPr sz="1650" b="1" spc="-450" dirty="0" smtClean="0">
                <a:solidFill>
                  <a:srgbClr val="494849"/>
                </a:solidFill>
                <a:latin typeface="Courier New"/>
                <a:cs typeface="Courier New"/>
              </a:rPr>
              <a:t> </a:t>
            </a:r>
            <a:r>
              <a:rPr sz="1650" b="1" spc="-994" dirty="0" smtClean="0">
                <a:solidFill>
                  <a:srgbClr val="2F2F2F"/>
                </a:solidFill>
                <a:latin typeface="Courier New"/>
                <a:cs typeface="Courier New"/>
              </a:rPr>
              <a:t>:</a:t>
            </a:r>
            <a:r>
              <a:rPr sz="1875" spc="-284" baseline="-26666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•</a:t>
            </a:r>
            <a:r>
              <a:rPr sz="1875" spc="127" baseline="-2666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650" b="1" spc="-350" dirty="0" smtClean="0">
                <a:solidFill>
                  <a:srgbClr val="494849"/>
                </a:solidFill>
                <a:latin typeface="Courier New"/>
                <a:cs typeface="Courier New"/>
              </a:rPr>
              <a:t>o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11643" y="2180335"/>
            <a:ext cx="28067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sz="1300" spc="-160" dirty="0" smtClean="0">
                <a:solidFill>
                  <a:srgbClr val="494849"/>
                </a:solidFill>
                <a:latin typeface="Arial"/>
                <a:cs typeface="Arial"/>
              </a:rPr>
              <a:t>•	</a:t>
            </a: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979156" y="2180335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6251" y="2315464"/>
            <a:ext cx="10668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20" dirty="0" smtClean="0">
                <a:solidFill>
                  <a:srgbClr val="494849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85163" y="2315464"/>
            <a:ext cx="33591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sz="1100" b="1" spc="65" dirty="0" smtClean="0">
                <a:solidFill>
                  <a:srgbClr val="494849"/>
                </a:solidFill>
                <a:latin typeface="Arial"/>
                <a:cs typeface="Arial"/>
              </a:rPr>
              <a:t>0	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05788" y="2260091"/>
            <a:ext cx="36385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225" dirty="0" smtClean="0">
                <a:solidFill>
                  <a:srgbClr val="494849"/>
                </a:solidFill>
                <a:latin typeface="Arial"/>
                <a:cs typeface="Arial"/>
              </a:rPr>
              <a:t>w </a:t>
            </a:r>
            <a:r>
              <a:rPr sz="1500" b="1" spc="114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40" dirty="0" smtClean="0">
                <a:solidFill>
                  <a:srgbClr val="494849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72132" y="2315464"/>
            <a:ext cx="10223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140" dirty="0" smtClean="0">
                <a:solidFill>
                  <a:srgbClr val="494849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91588" y="2310891"/>
            <a:ext cx="12255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35" dirty="0" smtClean="0">
                <a:solidFill>
                  <a:srgbClr val="494849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72731" y="2265171"/>
            <a:ext cx="5080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spc="-19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1100" spc="-19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198611" y="2239771"/>
            <a:ext cx="635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74852" y="2317241"/>
            <a:ext cx="8191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85" dirty="0" smtClean="0">
                <a:solidFill>
                  <a:srgbClr val="494849"/>
                </a:solidFill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70196" y="2299208"/>
            <a:ext cx="635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13679" y="2294635"/>
            <a:ext cx="2813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	</a:t>
            </a:r>
            <a:r>
              <a:rPr sz="1100" spc="-14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11643" y="2294635"/>
            <a:ext cx="2813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	</a:t>
            </a:r>
            <a:r>
              <a:rPr sz="1875" spc="-284" baseline="22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•</a:t>
            </a:r>
            <a:endParaRPr sz="1875" baseline="2222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979156" y="2296414"/>
            <a:ext cx="5715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90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•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81191" y="2358644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198611" y="2358644"/>
            <a:ext cx="635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70196" y="2413508"/>
            <a:ext cx="635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13679" y="2410714"/>
            <a:ext cx="6413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•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537708" y="2413508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981191" y="2494280"/>
            <a:ext cx="92075" cy="1295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470"/>
              </a:lnSpc>
            </a:pPr>
            <a:r>
              <a:rPr sz="400" spc="409" dirty="0" smtClean="0">
                <a:solidFill>
                  <a:srgbClr val="2F2F2F"/>
                </a:solidFill>
                <a:latin typeface="Arial"/>
                <a:cs typeface="Arial"/>
              </a:rPr>
              <a:t>I I</a:t>
            </a:r>
            <a:endParaRPr sz="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205220" y="2413508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872731" y="2494280"/>
            <a:ext cx="78740" cy="1295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470"/>
              </a:lnSpc>
            </a:pPr>
            <a:r>
              <a:rPr sz="400" spc="305" dirty="0" smtClean="0">
                <a:solidFill>
                  <a:srgbClr val="2F2F2F"/>
                </a:solidFill>
                <a:latin typeface="Arial"/>
                <a:cs typeface="Arial"/>
              </a:rPr>
              <a:t>I I</a:t>
            </a:r>
            <a:endParaRPr sz="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311643" y="2413508"/>
            <a:ext cx="6350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535671" y="2413508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979156" y="2413508"/>
            <a:ext cx="2825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1775" algn="l"/>
              </a:tabLst>
            </a:pPr>
            <a:r>
              <a:rPr sz="1300" spc="-210" dirty="0" smtClean="0">
                <a:solidFill>
                  <a:srgbClr val="494849"/>
                </a:solidFill>
                <a:latin typeface="Arial"/>
                <a:cs typeface="Arial"/>
              </a:rPr>
              <a:t>•	</a:t>
            </a:r>
            <a:r>
              <a:rPr sz="1300" spc="-160" dirty="0" smtClean="0">
                <a:solidFill>
                  <a:srgbClr val="494849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870196" y="2550667"/>
            <a:ext cx="105410" cy="73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509" dirty="0" smtClean="0">
                <a:solidFill>
                  <a:srgbClr val="494849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13679" y="2550667"/>
            <a:ext cx="316230" cy="73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6220" algn="l"/>
              </a:tabLst>
            </a:pPr>
            <a:r>
              <a:rPr sz="400" spc="509" dirty="0" smtClean="0">
                <a:solidFill>
                  <a:srgbClr val="494849"/>
                </a:solidFill>
                <a:latin typeface="Arial"/>
                <a:cs typeface="Arial"/>
              </a:rPr>
              <a:t>I	</a:t>
            </a:r>
            <a:r>
              <a:rPr sz="400" spc="409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05220" y="2550667"/>
            <a:ext cx="92075" cy="73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409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311643" y="2474721"/>
            <a:ext cx="6413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40" dirty="0" smtClean="0">
                <a:solidFill>
                  <a:srgbClr val="494849"/>
                </a:solidFill>
                <a:latin typeface="Times New Roman"/>
                <a:cs typeface="Times New Roman"/>
              </a:rPr>
              <a:t>•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540243" y="2550667"/>
            <a:ext cx="78740" cy="73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" spc="30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79156" y="2550667"/>
            <a:ext cx="325120" cy="73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1775" algn="l"/>
              </a:tabLst>
            </a:pPr>
            <a:r>
              <a:rPr sz="400" spc="409" dirty="0" smtClean="0">
                <a:solidFill>
                  <a:srgbClr val="494849"/>
                </a:solidFill>
                <a:latin typeface="Arial"/>
                <a:cs typeface="Arial"/>
              </a:rPr>
              <a:t>I	</a:t>
            </a:r>
            <a:r>
              <a:rPr sz="400" spc="509" dirty="0" smtClean="0">
                <a:solidFill>
                  <a:srgbClr val="494849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016500" y="3257041"/>
            <a:ext cx="102870" cy="4133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b="1" spc="-275" dirty="0" smtClean="0">
                <a:solidFill>
                  <a:srgbClr val="494849"/>
                </a:solidFill>
                <a:latin typeface="Arial"/>
                <a:cs typeface="Arial"/>
              </a:rPr>
              <a:t>t</a:t>
            </a:r>
            <a:endParaRPr sz="26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016500" y="3609340"/>
            <a:ext cx="72326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6240" algn="l"/>
                <a:tab pos="620395" algn="l"/>
              </a:tabLst>
            </a:pPr>
            <a:r>
              <a:rPr sz="1100" b="1" spc="-90" dirty="0" smtClean="0">
                <a:solidFill>
                  <a:srgbClr val="494849"/>
                </a:solidFill>
                <a:latin typeface="Arial"/>
                <a:cs typeface="Arial"/>
              </a:rPr>
              <a:t>R </a:t>
            </a:r>
            <a:r>
              <a:rPr sz="1100" b="1" spc="-25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90" dirty="0" smtClean="0">
                <a:solidFill>
                  <a:srgbClr val="494849"/>
                </a:solidFill>
                <a:latin typeface="Arial"/>
                <a:cs typeface="Arial"/>
              </a:rPr>
              <a:t>R	</a:t>
            </a:r>
            <a:r>
              <a:rPr sz="1100" b="1" spc="-40" dirty="0" smtClean="0">
                <a:solidFill>
                  <a:srgbClr val="494849"/>
                </a:solidFill>
                <a:latin typeface="Arial"/>
                <a:cs typeface="Arial"/>
              </a:rPr>
              <a:t>R	</a:t>
            </a:r>
            <a:r>
              <a:rPr sz="1100" b="1" spc="-90" dirty="0" smtClean="0">
                <a:solidFill>
                  <a:srgbClr val="494849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13980" y="3609340"/>
            <a:ext cx="68961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95" dirty="0" smtClean="0">
                <a:solidFill>
                  <a:srgbClr val="494849"/>
                </a:solidFill>
                <a:latin typeface="Arial"/>
                <a:cs typeface="Arial"/>
              </a:rPr>
              <a:t>BB  </a:t>
            </a:r>
            <a:r>
              <a:rPr sz="1100" b="1" spc="35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35" dirty="0" smtClean="0">
                <a:solidFill>
                  <a:srgbClr val="494849"/>
                </a:solidFill>
                <a:latin typeface="Arial"/>
                <a:cs typeface="Arial"/>
              </a:rPr>
              <a:t>B  </a:t>
            </a:r>
            <a:r>
              <a:rPr sz="1100" b="1" spc="45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35" dirty="0" smtClean="0">
                <a:solidFill>
                  <a:srgbClr val="494849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955028" y="4242307"/>
            <a:ext cx="11176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620" dirty="0" smtClean="0">
                <a:solidFill>
                  <a:srgbClr val="494849"/>
                </a:solidFill>
                <a:latin typeface="Arial"/>
                <a:cs typeface="Arial"/>
              </a:rPr>
              <a:t>+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945883" y="4459732"/>
            <a:ext cx="77406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0190" algn="l"/>
                <a:tab pos="469265" algn="l"/>
              </a:tabLst>
            </a:pPr>
            <a:r>
              <a:rPr sz="1100" b="1" spc="-105" dirty="0" smtClean="0">
                <a:solidFill>
                  <a:srgbClr val="494849"/>
                </a:solidFill>
                <a:latin typeface="Arial"/>
                <a:cs typeface="Arial"/>
              </a:rPr>
              <a:t>X	</a:t>
            </a:r>
            <a:r>
              <a:rPr sz="1100" b="1" spc="-70" dirty="0" smtClean="0">
                <a:solidFill>
                  <a:srgbClr val="494849"/>
                </a:solidFill>
                <a:latin typeface="Arial"/>
                <a:cs typeface="Arial"/>
              </a:rPr>
              <a:t>X	X  </a:t>
            </a:r>
            <a:r>
              <a:rPr sz="1100" b="1" spc="60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105" dirty="0" smtClean="0">
                <a:solidFill>
                  <a:srgbClr val="494849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93139" y="4761483"/>
            <a:ext cx="1387475" cy="360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1100" b="1" spc="-95" dirty="0" smtClean="0">
                <a:solidFill>
                  <a:srgbClr val="494849"/>
                </a:solidFill>
                <a:latin typeface="Arial"/>
                <a:cs typeface="Arial"/>
              </a:rPr>
              <a:t>W</a:t>
            </a:r>
            <a:r>
              <a:rPr sz="1100" b="1" spc="140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900" b="1" spc="254" dirty="0" smtClean="0">
                <a:solidFill>
                  <a:srgbClr val="A0A0A0"/>
                </a:solidFill>
                <a:latin typeface="Arial"/>
                <a:cs typeface="Arial"/>
              </a:rPr>
              <a:t>= </a:t>
            </a:r>
            <a:r>
              <a:rPr sz="900" b="1" spc="-100" dirty="0" smtClean="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sz="1100" b="1" spc="-50" dirty="0" smtClean="0">
                <a:solidFill>
                  <a:srgbClr val="494849"/>
                </a:solidFill>
                <a:latin typeface="Arial"/>
                <a:cs typeface="Arial"/>
              </a:rPr>
              <a:t>1</a:t>
            </a:r>
            <a:r>
              <a:rPr sz="1100" b="1" spc="-5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25" dirty="0" smtClean="0">
                <a:solidFill>
                  <a:srgbClr val="494849"/>
                </a:solidFill>
                <a:latin typeface="Arial"/>
                <a:cs typeface="Arial"/>
              </a:rPr>
              <a:t>(64 </a:t>
            </a:r>
            <a:r>
              <a:rPr sz="1100" b="1" spc="-30" dirty="0" smtClean="0">
                <a:solidFill>
                  <a:srgbClr val="494849"/>
                </a:solidFill>
                <a:latin typeface="Arial"/>
                <a:cs typeface="Arial"/>
              </a:rPr>
              <a:t>b</a:t>
            </a:r>
            <a:r>
              <a:rPr sz="1100" b="1" spc="-135" dirty="0" smtClean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100" b="1" spc="-50" dirty="0" smtClean="0">
                <a:solidFill>
                  <a:srgbClr val="494849"/>
                </a:solidFill>
                <a:latin typeface="Arial"/>
                <a:cs typeface="Arial"/>
              </a:rPr>
              <a:t>ts)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100" b="1" spc="-55" dirty="0" smtClean="0">
                <a:solidFill>
                  <a:srgbClr val="494849"/>
                </a:solidFill>
                <a:latin typeface="Arial"/>
                <a:cs typeface="Arial"/>
              </a:rPr>
              <a:t>W</a:t>
            </a:r>
            <a:r>
              <a:rPr sz="1100" b="1" spc="135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350" b="1" spc="-65" dirty="0" smtClean="0">
                <a:solidFill>
                  <a:srgbClr val="7C7C7C"/>
                </a:solidFill>
                <a:latin typeface="Times New Roman"/>
                <a:cs typeface="Times New Roman"/>
              </a:rPr>
              <a:t>=</a:t>
            </a:r>
            <a:r>
              <a:rPr sz="1350" b="1" spc="60" dirty="0" smtClean="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sz="1100" b="1" spc="65" dirty="0" smtClean="0">
                <a:solidFill>
                  <a:srgbClr val="494849"/>
                </a:solidFill>
                <a:latin typeface="Arial"/>
                <a:cs typeface="Arial"/>
              </a:rPr>
              <a:t>0</a:t>
            </a:r>
            <a:r>
              <a:rPr sz="1100" b="1" spc="-50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15" dirty="0" smtClean="0">
                <a:solidFill>
                  <a:srgbClr val="494849"/>
                </a:solidFill>
                <a:latin typeface="Arial"/>
                <a:cs typeface="Arial"/>
              </a:rPr>
              <a:t>(</a:t>
            </a:r>
            <a:r>
              <a:rPr sz="1100" b="1" spc="-35" dirty="0" smtClean="0">
                <a:solidFill>
                  <a:srgbClr val="494849"/>
                </a:solidFill>
                <a:latin typeface="Arial"/>
                <a:cs typeface="Arial"/>
              </a:rPr>
              <a:t>CS</a:t>
            </a:r>
            <a:r>
              <a:rPr sz="1100" b="1" spc="-20" dirty="0" smtClean="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sz="1100" b="1" spc="-80" dirty="0" smtClean="0">
                <a:solidFill>
                  <a:srgbClr val="494849"/>
                </a:solidFill>
                <a:latin typeface="Arial"/>
                <a:cs typeface="Arial"/>
              </a:rPr>
              <a:t>desc</a:t>
            </a:r>
            <a:r>
              <a:rPr sz="1100" b="1" spc="-5" dirty="0" smtClean="0">
                <a:solidFill>
                  <a:srgbClr val="494849"/>
                </a:solidFill>
                <a:latin typeface="Arial"/>
                <a:cs typeface="Arial"/>
              </a:rPr>
              <a:t>r</a:t>
            </a:r>
            <a:r>
              <a:rPr sz="1100" b="1" spc="-25" dirty="0" smtClean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100" b="1" spc="-85" dirty="0" smtClean="0">
                <a:solidFill>
                  <a:srgbClr val="494849"/>
                </a:solidFill>
                <a:latin typeface="Arial"/>
                <a:cs typeface="Arial"/>
              </a:rPr>
              <a:t>ptor</a:t>
            </a:r>
            <a:r>
              <a:rPr sz="1100" b="1" spc="-55" dirty="0" smtClean="0">
                <a:solidFill>
                  <a:srgbClr val="494849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846836" y="6291762"/>
            <a:ext cx="4013200" cy="544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61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121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12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 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121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24460" y="6313678"/>
            <a:ext cx="666115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50" spc="3925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95020">
              <a:lnSpc>
                <a:spcPct val="1129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1163319" y="1702391"/>
          <a:ext cx="7118727" cy="41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662"/>
                <a:gridCol w="1709716"/>
                <a:gridCol w="2225813"/>
                <a:gridCol w="610679"/>
                <a:gridCol w="811943"/>
                <a:gridCol w="335911"/>
              </a:tblGrid>
              <a:tr h="24079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REX</a:t>
                      </a:r>
                      <a:r>
                        <a:rPr sz="1100" b="1" spc="2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9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21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Opco</a:t>
                      </a:r>
                      <a:r>
                        <a:rPr sz="1100" b="1" spc="3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0">
                        <a:lnSpc>
                          <a:spcPct val="100000"/>
                        </a:lnSpc>
                      </a:pPr>
                      <a:r>
                        <a:rPr sz="1100" b="1" spc="-1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3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cond</a:t>
                      </a:r>
                      <a:r>
                        <a:rPr sz="1100" b="1" spc="-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byte</a:t>
                      </a:r>
                      <a:r>
                        <a:rPr sz="1100" b="1" spc="-8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4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opcode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Sc</a:t>
                      </a:r>
                      <a:r>
                        <a:rPr sz="1100" b="1" spc="3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100" b="1" spc="1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ndex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720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ts val="1310"/>
                        </a:lnSpc>
                        <a:tabLst>
                          <a:tab pos="1096645" algn="l"/>
                          <a:tab pos="1691005" algn="l"/>
                        </a:tabLst>
                      </a:pPr>
                      <a:r>
                        <a:rPr sz="1100" b="1" spc="-7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D	REG	</a:t>
                      </a:r>
                      <a:r>
                        <a:rPr sz="1100" b="1" spc="-7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1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310"/>
                        </a:lnSpc>
                      </a:pPr>
                      <a:r>
                        <a:rPr sz="1100" b="1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Sc</a:t>
                      </a:r>
                      <a:r>
                        <a:rPr sz="1100" b="1" spc="3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75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310"/>
                        </a:lnSpc>
                      </a:pPr>
                      <a:r>
                        <a:rPr sz="1100" b="1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5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1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0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sz="1100" b="1" dirty="0" smtClean="0">
                          <a:solidFill>
                            <a:srgbClr val="494849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377952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2	</a:t>
            </a:r>
            <a:r>
              <a:rPr sz="4000" b="1" spc="-30" dirty="0" smtClean="0">
                <a:latin typeface="Arial"/>
                <a:cs typeface="Arial"/>
              </a:rPr>
              <a:t>PU</a:t>
            </a:r>
            <a:r>
              <a:rPr sz="4000" b="1" spc="-45" dirty="0" smtClean="0">
                <a:latin typeface="Arial"/>
                <a:cs typeface="Arial"/>
              </a:rPr>
              <a:t>S</a:t>
            </a:r>
            <a:r>
              <a:rPr sz="4000" b="1" spc="-25" dirty="0" smtClean="0">
                <a:latin typeface="Arial"/>
                <a:cs typeface="Arial"/>
              </a:rPr>
              <a:t>H/POP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29647"/>
            <a:ext cx="8717915" cy="4159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22275" indent="-342900">
              <a:lnSpc>
                <a:spcPct val="997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75" dirty="0" smtClean="0">
                <a:latin typeface="Arial"/>
                <a:cs typeface="Arial"/>
              </a:rPr>
              <a:t>store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60" dirty="0" smtClean="0">
                <a:latin typeface="Arial"/>
                <a:cs typeface="Arial"/>
              </a:rPr>
              <a:t>retri</a:t>
            </a:r>
            <a:r>
              <a:rPr sz="3350" spc="-114" dirty="0" smtClean="0">
                <a:latin typeface="Arial"/>
                <a:cs typeface="Arial"/>
              </a:rPr>
              <a:t>e</a:t>
            </a:r>
            <a:r>
              <a:rPr sz="3350" spc="-90" dirty="0" smtClean="0">
                <a:latin typeface="Arial"/>
                <a:cs typeface="Arial"/>
              </a:rPr>
              <a:t>ve</a:t>
            </a:r>
            <a:r>
              <a:rPr sz="3350" spc="-50" dirty="0" smtClean="0">
                <a:latin typeface="Arial"/>
                <a:cs typeface="Arial"/>
              </a:rPr>
              <a:t> </a:t>
            </a:r>
            <a:r>
              <a:rPr sz="3200" spc="-5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Six for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imme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USHA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64769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PO</a:t>
            </a:r>
            <a:r>
              <a:rPr sz="3200" spc="-24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111"/>
            <a:ext cx="8490585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co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3543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bit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4552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361045" cy="286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ES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stack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may</a:t>
            </a:r>
            <a:r>
              <a:rPr sz="2800" spc="-15" dirty="0" smtClean="0">
                <a:latin typeface="Arial"/>
                <a:cs typeface="Arial"/>
              </a:rPr>
              <a:t> neve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573405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ush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stack.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contents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all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sters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15" dirty="0" smtClean="0">
                <a:latin typeface="Arial"/>
                <a:cs typeface="Arial"/>
              </a:rPr>
              <a:t>popped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743950" cy="4585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seu</a:t>
            </a:r>
            <a:r>
              <a:rPr sz="3200" spc="-10" dirty="0" smtClean="0">
                <a:latin typeface="Arial"/>
                <a:cs typeface="Arial"/>
              </a:rPr>
              <a:t>do</a:t>
            </a:r>
            <a:r>
              <a:rPr sz="3200" spc="0" dirty="0" smtClean="0">
                <a:latin typeface="Arial"/>
                <a:cs typeface="Arial"/>
              </a:rPr>
              <a:t>-o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key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words such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ALIGN,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ASSUME, DB, DD,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7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, END, ENDS, END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EQU,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.MODE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OFFSE</a:t>
            </a:r>
            <a:r>
              <a:rPr sz="3200" spc="-37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 PR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PTR,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SEGMEN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, US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and </a:t>
            </a:r>
            <a:r>
              <a:rPr sz="3200" spc="0" dirty="0" smtClean="0">
                <a:latin typeface="Arial"/>
                <a:cs typeface="Arial"/>
              </a:rPr>
              <a:t>USES.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PU</a:t>
            </a:r>
            <a:r>
              <a:rPr sz="4000" b="1" spc="-45" dirty="0" smtClean="0">
                <a:latin typeface="Arial"/>
                <a:cs typeface="Arial"/>
              </a:rPr>
              <a:t>S</a:t>
            </a:r>
            <a:r>
              <a:rPr sz="4000" b="1" spc="-30" dirty="0" smtClean="0">
                <a:latin typeface="Arial"/>
                <a:cs typeface="Arial"/>
              </a:rPr>
              <a:t>H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25180" cy="411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Always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stack;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80386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6661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copi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530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push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al</a:t>
            </a:r>
            <a:r>
              <a:rPr sz="3200" b="1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copi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r: AX, CX, DX,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BX, S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8355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pu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h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fl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g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412480" cy="2400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143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AD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5720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4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4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35" dirty="0" smtClean="0">
                <a:latin typeface="Arial"/>
                <a:cs typeface="Arial"/>
              </a:rPr>
              <a:t>O</a:t>
            </a:r>
            <a:r>
              <a:rPr sz="2800" spc="-229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funct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369570" algn="ctr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2703" y="1874520"/>
            <a:ext cx="608076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4153" y="1325880"/>
            <a:ext cx="0" cy="566927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566928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4273" y="1335024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1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4203" y="1872233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7588" y="2299716"/>
            <a:ext cx="918971" cy="0"/>
          </a:xfrm>
          <a:custGeom>
            <a:avLst/>
            <a:gdLst/>
            <a:ahLst/>
            <a:cxnLst/>
            <a:rect l="l" t="t" r="r" b="b"/>
            <a:pathLst>
              <a:path w="918971">
                <a:moveTo>
                  <a:pt x="0" y="0"/>
                </a:moveTo>
                <a:lnTo>
                  <a:pt x="918971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6208" y="2020823"/>
            <a:ext cx="507491" cy="0"/>
          </a:xfrm>
          <a:custGeom>
            <a:avLst/>
            <a:gdLst/>
            <a:ahLst/>
            <a:cxnLst/>
            <a:rect l="l" t="t" r="r" b="b"/>
            <a:pathLst>
              <a:path w="507492">
                <a:moveTo>
                  <a:pt x="0" y="0"/>
                </a:moveTo>
                <a:lnTo>
                  <a:pt x="507491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4792" y="2667761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5648" y="2898648"/>
            <a:ext cx="1298447" cy="0"/>
          </a:xfrm>
          <a:custGeom>
            <a:avLst/>
            <a:gdLst/>
            <a:ahLst/>
            <a:cxnLst/>
            <a:rect l="l" t="t" r="r" b="b"/>
            <a:pathLst>
              <a:path w="1298447">
                <a:moveTo>
                  <a:pt x="0" y="0"/>
                </a:moveTo>
                <a:lnTo>
                  <a:pt x="1298447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222" y="2647188"/>
            <a:ext cx="0" cy="539495"/>
          </a:xfrm>
          <a:custGeom>
            <a:avLst/>
            <a:gdLst/>
            <a:ahLst/>
            <a:cxnLst/>
            <a:rect l="l" t="t" r="r" b="b"/>
            <a:pathLst>
              <a:path h="539495">
                <a:moveTo>
                  <a:pt x="0" y="539495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4095" y="2898648"/>
            <a:ext cx="905256" cy="0"/>
          </a:xfrm>
          <a:custGeom>
            <a:avLst/>
            <a:gdLst/>
            <a:ahLst/>
            <a:cxnLst/>
            <a:rect l="l" t="t" r="r" b="b"/>
            <a:pathLst>
              <a:path w="905255">
                <a:moveTo>
                  <a:pt x="0" y="0"/>
                </a:moveTo>
                <a:lnTo>
                  <a:pt x="905256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7065" y="2880360"/>
            <a:ext cx="0" cy="214884"/>
          </a:xfrm>
          <a:custGeom>
            <a:avLst/>
            <a:gdLst/>
            <a:ahLst/>
            <a:cxnLst/>
            <a:rect l="l" t="t" r="r" b="b"/>
            <a:pathLst>
              <a:path h="214884">
                <a:moveTo>
                  <a:pt x="0" y="214883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6491" y="2898648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>
                <a:moveTo>
                  <a:pt x="0" y="0"/>
                </a:moveTo>
                <a:lnTo>
                  <a:pt x="1874520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4153" y="2880360"/>
            <a:ext cx="0" cy="306323"/>
          </a:xfrm>
          <a:custGeom>
            <a:avLst/>
            <a:gdLst/>
            <a:ahLst/>
            <a:cxnLst/>
            <a:rect l="l" t="t" r="r" b="b"/>
            <a:pathLst>
              <a:path h="306323">
                <a:moveTo>
                  <a:pt x="0" y="306323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8152" y="3044951"/>
            <a:ext cx="964692" cy="0"/>
          </a:xfrm>
          <a:custGeom>
            <a:avLst/>
            <a:gdLst/>
            <a:ahLst/>
            <a:cxnLst/>
            <a:rect l="l" t="t" r="r" b="b"/>
            <a:pathLst>
              <a:path w="964692">
                <a:moveTo>
                  <a:pt x="0" y="0"/>
                </a:moveTo>
                <a:lnTo>
                  <a:pt x="964692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08392" y="2944367"/>
            <a:ext cx="0" cy="2478023"/>
          </a:xfrm>
          <a:custGeom>
            <a:avLst/>
            <a:gdLst/>
            <a:ahLst/>
            <a:cxnLst/>
            <a:rect l="l" t="t" r="r" b="b"/>
            <a:pathLst>
              <a:path h="2478023">
                <a:moveTo>
                  <a:pt x="0" y="2478023"/>
                </a:moveTo>
                <a:lnTo>
                  <a:pt x="0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5648" y="3150107"/>
            <a:ext cx="1069847" cy="0"/>
          </a:xfrm>
          <a:custGeom>
            <a:avLst/>
            <a:gdLst/>
            <a:ahLst/>
            <a:cxnLst/>
            <a:rect l="l" t="t" r="r" b="b"/>
            <a:pathLst>
              <a:path w="1069847">
                <a:moveTo>
                  <a:pt x="0" y="0"/>
                </a:moveTo>
                <a:lnTo>
                  <a:pt x="1069847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1467" y="3168395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1371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8004" y="3154679"/>
            <a:ext cx="1357883" cy="0"/>
          </a:xfrm>
          <a:custGeom>
            <a:avLst/>
            <a:gdLst/>
            <a:ahLst/>
            <a:cxnLst/>
            <a:rect l="l" t="t" r="r" b="b"/>
            <a:pathLst>
              <a:path w="1357883">
                <a:moveTo>
                  <a:pt x="0" y="0"/>
                </a:moveTo>
                <a:lnTo>
                  <a:pt x="1357883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8152" y="3150107"/>
            <a:ext cx="964692" cy="0"/>
          </a:xfrm>
          <a:custGeom>
            <a:avLst/>
            <a:gdLst/>
            <a:ahLst/>
            <a:cxnLst/>
            <a:rect l="l" t="t" r="r" b="b"/>
            <a:pathLst>
              <a:path w="964692">
                <a:moveTo>
                  <a:pt x="0" y="0"/>
                </a:moveTo>
                <a:lnTo>
                  <a:pt x="964692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57416" y="2025395"/>
            <a:ext cx="0" cy="1147572"/>
          </a:xfrm>
          <a:custGeom>
            <a:avLst/>
            <a:gdLst/>
            <a:ahLst/>
            <a:cxnLst/>
            <a:rect l="l" t="t" r="r" b="b"/>
            <a:pathLst>
              <a:path h="1147572">
                <a:moveTo>
                  <a:pt x="0" y="1147571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3700" y="3145535"/>
            <a:ext cx="0" cy="91439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39"/>
                </a:moveTo>
                <a:lnTo>
                  <a:pt x="0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4792" y="3618738"/>
            <a:ext cx="2199132" cy="0"/>
          </a:xfrm>
          <a:custGeom>
            <a:avLst/>
            <a:gdLst/>
            <a:ahLst/>
            <a:cxnLst/>
            <a:rect l="l" t="t" r="r" b="b"/>
            <a:pathLst>
              <a:path w="2199131">
                <a:moveTo>
                  <a:pt x="0" y="0"/>
                </a:moveTo>
                <a:lnTo>
                  <a:pt x="2199132" y="0"/>
                </a:lnTo>
              </a:path>
            </a:pathLst>
          </a:custGeom>
          <a:ln w="1371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04153" y="3346703"/>
            <a:ext cx="0" cy="1412748"/>
          </a:xfrm>
          <a:custGeom>
            <a:avLst/>
            <a:gdLst/>
            <a:ahLst/>
            <a:cxnLst/>
            <a:rect l="l" t="t" r="r" b="b"/>
            <a:pathLst>
              <a:path h="1412748">
                <a:moveTo>
                  <a:pt x="0" y="1412748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76222" y="3611879"/>
            <a:ext cx="0" cy="539496"/>
          </a:xfrm>
          <a:custGeom>
            <a:avLst/>
            <a:gdLst/>
            <a:ahLst/>
            <a:cxnLst/>
            <a:rect l="l" t="t" r="r" b="b"/>
            <a:pathLst>
              <a:path h="539496">
                <a:moveTo>
                  <a:pt x="0" y="539496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7782" y="3611879"/>
            <a:ext cx="0" cy="370332"/>
          </a:xfrm>
          <a:custGeom>
            <a:avLst/>
            <a:gdLst/>
            <a:ahLst/>
            <a:cxnLst/>
            <a:rect l="l" t="t" r="r" b="b"/>
            <a:pathLst>
              <a:path h="370332">
                <a:moveTo>
                  <a:pt x="0" y="370332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57065" y="3611879"/>
            <a:ext cx="0" cy="452628"/>
          </a:xfrm>
          <a:custGeom>
            <a:avLst/>
            <a:gdLst/>
            <a:ahLst/>
            <a:cxnLst/>
            <a:rect l="l" t="t" r="r" b="b"/>
            <a:pathLst>
              <a:path h="452628">
                <a:moveTo>
                  <a:pt x="0" y="452628"/>
                </a:moveTo>
                <a:lnTo>
                  <a:pt x="0" y="0"/>
                </a:lnTo>
              </a:path>
            </a:pathLst>
          </a:custGeom>
          <a:ln w="1371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0208" y="3815334"/>
            <a:ext cx="996695" cy="0"/>
          </a:xfrm>
          <a:custGeom>
            <a:avLst/>
            <a:gdLst/>
            <a:ahLst/>
            <a:cxnLst/>
            <a:rect l="l" t="t" r="r" b="b"/>
            <a:pathLst>
              <a:path w="996695">
                <a:moveTo>
                  <a:pt x="0" y="0"/>
                </a:moveTo>
                <a:lnTo>
                  <a:pt x="996695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792" y="3968496"/>
            <a:ext cx="2199132" cy="0"/>
          </a:xfrm>
          <a:custGeom>
            <a:avLst/>
            <a:gdLst/>
            <a:ahLst/>
            <a:cxnLst/>
            <a:rect l="l" t="t" r="r" b="b"/>
            <a:pathLst>
              <a:path w="2199131">
                <a:moveTo>
                  <a:pt x="0" y="0"/>
                </a:moveTo>
                <a:lnTo>
                  <a:pt x="2199132" y="0"/>
                </a:lnTo>
              </a:path>
            </a:pathLst>
          </a:custGeom>
          <a:ln w="2743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2332" y="3808476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60">
                <a:moveTo>
                  <a:pt x="0" y="1394460"/>
                </a:moveTo>
                <a:lnTo>
                  <a:pt x="0" y="0"/>
                </a:lnTo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64792" y="4105655"/>
            <a:ext cx="841247" cy="0"/>
          </a:xfrm>
          <a:custGeom>
            <a:avLst/>
            <a:gdLst/>
            <a:ahLst/>
            <a:cxnLst/>
            <a:rect l="l" t="t" r="r" b="b"/>
            <a:pathLst>
              <a:path w="841247">
                <a:moveTo>
                  <a:pt x="0" y="0"/>
                </a:moveTo>
                <a:lnTo>
                  <a:pt x="841247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8648" y="4123944"/>
            <a:ext cx="173735" cy="0"/>
          </a:xfrm>
          <a:custGeom>
            <a:avLst/>
            <a:gdLst/>
            <a:ahLst/>
            <a:cxnLst/>
            <a:rect l="l" t="t" r="r" b="b"/>
            <a:pathLst>
              <a:path w="173735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9271" y="4087367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2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6351" y="4491990"/>
            <a:ext cx="1147572" cy="0"/>
          </a:xfrm>
          <a:custGeom>
            <a:avLst/>
            <a:gdLst/>
            <a:ahLst/>
            <a:cxnLst/>
            <a:rect l="l" t="t" r="r" b="b"/>
            <a:pathLst>
              <a:path w="1147572">
                <a:moveTo>
                  <a:pt x="0" y="0"/>
                </a:moveTo>
                <a:lnTo>
                  <a:pt x="1147572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25495" y="4480559"/>
            <a:ext cx="0" cy="1147572"/>
          </a:xfrm>
          <a:custGeom>
            <a:avLst/>
            <a:gdLst/>
            <a:ahLst/>
            <a:cxnLst/>
            <a:rect l="l" t="t" r="r" b="b"/>
            <a:pathLst>
              <a:path h="1147572">
                <a:moveTo>
                  <a:pt x="0" y="1147572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57065" y="4480559"/>
            <a:ext cx="0" cy="1243584"/>
          </a:xfrm>
          <a:custGeom>
            <a:avLst/>
            <a:gdLst/>
            <a:ahLst/>
            <a:cxnLst/>
            <a:rect l="l" t="t" r="r" b="b"/>
            <a:pathLst>
              <a:path h="1243584">
                <a:moveTo>
                  <a:pt x="0" y="1243584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92723" y="4748021"/>
            <a:ext cx="973835" cy="0"/>
          </a:xfrm>
          <a:custGeom>
            <a:avLst/>
            <a:gdLst/>
            <a:ahLst/>
            <a:cxnLst/>
            <a:rect l="l" t="t" r="r" b="b"/>
            <a:pathLst>
              <a:path w="973835">
                <a:moveTo>
                  <a:pt x="0" y="0"/>
                </a:moveTo>
                <a:lnTo>
                  <a:pt x="973835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59702" y="3332988"/>
            <a:ext cx="0" cy="1426464"/>
          </a:xfrm>
          <a:custGeom>
            <a:avLst/>
            <a:gdLst/>
            <a:ahLst/>
            <a:cxnLst/>
            <a:rect l="l" t="t" r="r" b="b"/>
            <a:pathLst>
              <a:path h="1426464">
                <a:moveTo>
                  <a:pt x="0" y="1426464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16351" y="4839461"/>
            <a:ext cx="1147572" cy="0"/>
          </a:xfrm>
          <a:custGeom>
            <a:avLst/>
            <a:gdLst/>
            <a:ahLst/>
            <a:cxnLst/>
            <a:rect l="l" t="t" r="r" b="b"/>
            <a:pathLst>
              <a:path w="1147572">
                <a:moveTo>
                  <a:pt x="0" y="0"/>
                </a:moveTo>
                <a:lnTo>
                  <a:pt x="1147572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6351" y="5191505"/>
            <a:ext cx="1147572" cy="0"/>
          </a:xfrm>
          <a:custGeom>
            <a:avLst/>
            <a:gdLst/>
            <a:ahLst/>
            <a:cxnLst/>
            <a:rect l="l" t="t" r="r" b="b"/>
            <a:pathLst>
              <a:path w="1147572">
                <a:moveTo>
                  <a:pt x="0" y="0"/>
                </a:moveTo>
                <a:lnTo>
                  <a:pt x="1147572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5776" y="5410961"/>
            <a:ext cx="2647188" cy="0"/>
          </a:xfrm>
          <a:custGeom>
            <a:avLst/>
            <a:gdLst/>
            <a:ahLst/>
            <a:cxnLst/>
            <a:rect l="l" t="t" r="r" b="b"/>
            <a:pathLst>
              <a:path w="2647188">
                <a:moveTo>
                  <a:pt x="0" y="0"/>
                </a:moveTo>
                <a:lnTo>
                  <a:pt x="2647188" y="0"/>
                </a:lnTo>
              </a:path>
            </a:pathLst>
          </a:custGeom>
          <a:ln w="13716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11779" y="5468111"/>
            <a:ext cx="1147571" cy="0"/>
          </a:xfrm>
          <a:custGeom>
            <a:avLst/>
            <a:gdLst/>
            <a:ahLst/>
            <a:cxnLst/>
            <a:rect l="l" t="t" r="r" b="b"/>
            <a:pathLst>
              <a:path w="1147572">
                <a:moveTo>
                  <a:pt x="0" y="0"/>
                </a:moveTo>
                <a:lnTo>
                  <a:pt x="1147571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16351" y="5612129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54095" y="5609844"/>
            <a:ext cx="905256" cy="0"/>
          </a:xfrm>
          <a:custGeom>
            <a:avLst/>
            <a:gdLst/>
            <a:ahLst/>
            <a:cxnLst/>
            <a:rect l="l" t="t" r="r" b="b"/>
            <a:pathLst>
              <a:path w="905255">
                <a:moveTo>
                  <a:pt x="0" y="0"/>
                </a:moveTo>
                <a:lnTo>
                  <a:pt x="905256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79908" y="126631"/>
            <a:ext cx="83051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899"/>
              </a:lnSpc>
              <a:tabLst>
                <a:tab pos="1393190" algn="l"/>
              </a:tabLst>
            </a:pPr>
            <a:r>
              <a:rPr sz="1700" b="1" spc="25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0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135" dirty="0" smtClean="0">
                <a:solidFill>
                  <a:srgbClr val="010101"/>
                </a:solidFill>
                <a:latin typeface="Arial"/>
                <a:cs typeface="Arial"/>
              </a:rPr>
              <a:t>4-13	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effect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35" dirty="0" smtClean="0">
                <a:solidFill>
                  <a:srgbClr val="010101"/>
                </a:solidFill>
                <a:latin typeface="Arial"/>
                <a:cs typeface="Arial"/>
              </a:rPr>
              <a:t>PUSH</a:t>
            </a:r>
            <a:r>
              <a:rPr sz="1700" b="1" spc="-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15" dirty="0" smtClean="0">
                <a:solidFill>
                  <a:srgbClr val="010101"/>
                </a:solidFill>
                <a:latin typeface="Arial"/>
                <a:cs typeface="Arial"/>
              </a:rPr>
              <a:t>AX</a:t>
            </a:r>
            <a:r>
              <a:rPr sz="170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20" dirty="0" smtClean="0">
                <a:solidFill>
                  <a:srgbClr val="010101"/>
                </a:solidFill>
                <a:latin typeface="Arial"/>
                <a:cs typeface="Arial"/>
              </a:rPr>
              <a:t>ESP</a:t>
            </a:r>
            <a:r>
              <a:rPr sz="170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stack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memory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locations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37FFH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37FEH.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This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is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shown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at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point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after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execution.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07455" y="1126744"/>
            <a:ext cx="1440815" cy="377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 smtClean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100" b="1" spc="-4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1100" b="1" spc="-35" dirty="0" smtClean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100" b="1" spc="-45" dirty="0" smtClean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100" b="1" spc="-40" dirty="0" smtClean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sz="1100" b="1" spc="-5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-65" dirty="0" smtClean="0">
                <a:solidFill>
                  <a:srgbClr val="4B4B4B"/>
                </a:solidFill>
                <a:latin typeface="Arial"/>
                <a:cs typeface="Arial"/>
              </a:rPr>
              <a:t>seg</a:t>
            </a:r>
            <a:r>
              <a:rPr sz="1100" b="1" spc="-50" dirty="0" smtClean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100" b="1" spc="-5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100" b="1" spc="-11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1100" b="1" spc="-60" dirty="0" smtClean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R="12700" algn="r">
              <a:lnSpc>
                <a:spcPts val="1470"/>
              </a:lnSpc>
            </a:pPr>
            <a:r>
              <a:rPr sz="1250" b="1" spc="-325" dirty="0" smtClean="0">
                <a:solidFill>
                  <a:srgbClr val="2F2F2F"/>
                </a:solidFill>
                <a:latin typeface="Courier New"/>
                <a:cs typeface="Courier New"/>
              </a:rPr>
              <a:t>1</a:t>
            </a:r>
            <a:r>
              <a:rPr sz="1250" b="1" spc="-640" dirty="0" smtClean="0">
                <a:solidFill>
                  <a:srgbClr val="2F2F2F"/>
                </a:solidFill>
                <a:latin typeface="Courier New"/>
                <a:cs typeface="Courier New"/>
              </a:rPr>
              <a:t> </a:t>
            </a:r>
            <a:r>
              <a:rPr sz="1250" b="1" spc="-120" dirty="0" smtClean="0">
                <a:solidFill>
                  <a:srgbClr val="4B4B4B"/>
                </a:solidFill>
                <a:latin typeface="Courier New"/>
                <a:cs typeface="Courier New"/>
              </a:rPr>
              <a:t>2F</a:t>
            </a:r>
            <a:r>
              <a:rPr sz="1250" b="1" spc="-35" dirty="0" smtClean="0">
                <a:solidFill>
                  <a:srgbClr val="646464"/>
                </a:solidFill>
                <a:latin typeface="Courier New"/>
                <a:cs typeface="Courier New"/>
              </a:rPr>
              <a:t>F</a:t>
            </a:r>
            <a:r>
              <a:rPr sz="1250" b="1" spc="-85" dirty="0" smtClean="0">
                <a:solidFill>
                  <a:srgbClr val="4B4B4B"/>
                </a:solidFill>
                <a:latin typeface="Courier New"/>
                <a:cs typeface="Courier New"/>
              </a:rPr>
              <a:t>F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13763" y="2693415"/>
            <a:ext cx="292100" cy="238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60" dirty="0" smtClean="0">
                <a:solidFill>
                  <a:srgbClr val="646464"/>
                </a:solidFill>
                <a:latin typeface="Courier New"/>
                <a:cs typeface="Courier New"/>
              </a:rPr>
              <a:t>E</a:t>
            </a:r>
            <a:r>
              <a:rPr sz="1400" b="1" spc="-135" dirty="0" smtClean="0">
                <a:solidFill>
                  <a:srgbClr val="4B4B4B"/>
                </a:solidFill>
                <a:latin typeface="Courier New"/>
                <a:cs typeface="Courier New"/>
              </a:rPr>
              <a:t>AX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50155" y="2736088"/>
            <a:ext cx="59817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45" dirty="0" smtClean="0">
                <a:solidFill>
                  <a:srgbClr val="4B4B4B"/>
                </a:solidFill>
                <a:latin typeface="Arial"/>
                <a:cs typeface="Arial"/>
              </a:rPr>
              <a:t>6 </a:t>
            </a:r>
            <a:r>
              <a:rPr sz="1100" b="1" spc="-12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-90" dirty="0" smtClean="0">
                <a:solidFill>
                  <a:srgbClr val="4B4B4B"/>
                </a:solidFill>
                <a:latin typeface="Arial"/>
                <a:cs typeface="Arial"/>
              </a:rPr>
              <a:t>A </a:t>
            </a:r>
            <a:r>
              <a:rPr sz="1100" b="1" spc="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55" dirty="0" smtClean="0">
                <a:solidFill>
                  <a:srgbClr val="4B4B4B"/>
                </a:solidFill>
                <a:latin typeface="Arial"/>
                <a:cs typeface="Arial"/>
              </a:rPr>
              <a:t>B </a:t>
            </a:r>
            <a:r>
              <a:rPr sz="1100" b="1" spc="-9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5" dirty="0" smtClean="0">
                <a:solidFill>
                  <a:srgbClr val="4B4B4B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3692" y="2749803"/>
            <a:ext cx="60769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85" dirty="0" smtClean="0">
                <a:solidFill>
                  <a:srgbClr val="4B4B4B"/>
                </a:solidFill>
                <a:latin typeface="Arial"/>
                <a:cs typeface="Arial"/>
              </a:rPr>
              <a:t>6 </a:t>
            </a:r>
            <a:r>
              <a:rPr sz="1100" b="1" spc="-8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-50" dirty="0" smtClean="0">
                <a:solidFill>
                  <a:srgbClr val="2F2F2F"/>
                </a:solidFill>
                <a:latin typeface="Arial"/>
                <a:cs typeface="Arial"/>
              </a:rPr>
              <a:t>A </a:t>
            </a:r>
            <a:r>
              <a:rPr sz="1100" b="1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b="1" spc="-35" dirty="0" smtClean="0">
                <a:solidFill>
                  <a:srgbClr val="4B4B4B"/>
                </a:solidFill>
                <a:latin typeface="Arial"/>
                <a:cs typeface="Arial"/>
              </a:rPr>
              <a:t>B </a:t>
            </a:r>
            <a:r>
              <a:rPr sz="1100" b="1" spc="-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45" dirty="0" smtClean="0">
                <a:solidFill>
                  <a:srgbClr val="4B4B4B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27011" y="2361184"/>
            <a:ext cx="438150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 smtClean="0">
                <a:solidFill>
                  <a:srgbClr val="4B4B4B"/>
                </a:solidFill>
                <a:latin typeface="Arial"/>
                <a:cs typeface="Arial"/>
              </a:rPr>
              <a:t>03800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100" b="1" spc="-10" dirty="0" smtClean="0">
                <a:solidFill>
                  <a:srgbClr val="4B4B4B"/>
                </a:solidFill>
                <a:latin typeface="Arial"/>
                <a:cs typeface="Arial"/>
              </a:rPr>
              <a:t>037FF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0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250" b="1" spc="-105" dirty="0" smtClean="0">
                <a:solidFill>
                  <a:srgbClr val="4B4B4B"/>
                </a:solidFill>
                <a:latin typeface="Courier New"/>
                <a:cs typeface="Courier New"/>
              </a:rPr>
              <a:t>03</a:t>
            </a:r>
            <a:r>
              <a:rPr sz="1250" b="1" spc="-204" dirty="0" smtClean="0">
                <a:solidFill>
                  <a:srgbClr val="4B4B4B"/>
                </a:solidFill>
                <a:latin typeface="Courier New"/>
                <a:cs typeface="Courier New"/>
              </a:rPr>
              <a:t>7</a:t>
            </a:r>
            <a:r>
              <a:rPr sz="1250" b="1" spc="-45" dirty="0" smtClean="0">
                <a:solidFill>
                  <a:srgbClr val="4B4B4B"/>
                </a:solidFill>
                <a:latin typeface="Courier New"/>
                <a:cs typeface="Courier New"/>
              </a:rPr>
              <a:t>FE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75452" y="2473452"/>
            <a:ext cx="101219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99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t-----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75452" y="2736850"/>
            <a:ext cx="102870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969" dirty="0" smtClean="0">
                <a:solidFill>
                  <a:srgbClr val="2F2F2F"/>
                </a:solidFill>
                <a:latin typeface="Times New Roman"/>
                <a:cs typeface="Times New Roman"/>
              </a:rPr>
              <a:t>1-----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13763" y="3682745"/>
            <a:ext cx="30035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90" dirty="0" smtClean="0">
                <a:solidFill>
                  <a:srgbClr val="4B4B4B"/>
                </a:solidFill>
                <a:latin typeface="Courier New"/>
                <a:cs typeface="Courier New"/>
              </a:rPr>
              <a:t>ESP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03651" y="2883915"/>
            <a:ext cx="7810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90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74284" y="2727705"/>
            <a:ext cx="228600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b="1" i="1" spc="365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59500" y="2886964"/>
            <a:ext cx="2698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35" dirty="0" smtClean="0">
                <a:solidFill>
                  <a:srgbClr val="4B4B4B"/>
                </a:solidFill>
                <a:latin typeface="Arial"/>
                <a:cs typeface="Arial"/>
              </a:rPr>
              <a:t>B </a:t>
            </a:r>
            <a:r>
              <a:rPr sz="1100" b="1" spc="-114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45" dirty="0" smtClean="0">
                <a:solidFill>
                  <a:srgbClr val="4B4B4B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39076" y="2730246"/>
            <a:ext cx="38163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385" dirty="0" smtClean="0">
                <a:solidFill>
                  <a:srgbClr val="646464"/>
                </a:solidFill>
                <a:latin typeface="Times New Roman"/>
                <a:cs typeface="Times New Roman"/>
              </a:rPr>
              <a:t>.._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635755" y="2577084"/>
            <a:ext cx="344170" cy="874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700" spc="-650" dirty="0" smtClean="0">
                <a:solidFill>
                  <a:srgbClr val="2F2F2F"/>
                </a:solidFill>
                <a:latin typeface="Arial"/>
                <a:cs typeface="Arial"/>
              </a:rPr>
              <a:t>--</a:t>
            </a:r>
            <a:endParaRPr sz="5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61235" y="2832608"/>
            <a:ext cx="203835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270" dirty="0" smtClean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93740" y="3232658"/>
            <a:ext cx="969644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0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r--"'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23692" y="3686302"/>
            <a:ext cx="60579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75" dirty="0" smtClean="0">
                <a:solidFill>
                  <a:srgbClr val="4B4B4B"/>
                </a:solidFill>
                <a:latin typeface="Courier New"/>
                <a:cs typeface="Courier New"/>
              </a:rPr>
              <a:t>0</a:t>
            </a:r>
            <a:r>
              <a:rPr sz="1250" b="1" spc="-355" dirty="0" smtClean="0">
                <a:solidFill>
                  <a:srgbClr val="4B4B4B"/>
                </a:solidFill>
                <a:latin typeface="Courier New"/>
                <a:cs typeface="Courier New"/>
              </a:rPr>
              <a:t> </a:t>
            </a:r>
            <a:r>
              <a:rPr sz="1250" b="1" spc="30" dirty="0" smtClean="0">
                <a:solidFill>
                  <a:srgbClr val="4B4B4B"/>
                </a:solidFill>
                <a:latin typeface="Courier New"/>
                <a:cs typeface="Courier New"/>
              </a:rPr>
              <a:t>7</a:t>
            </a:r>
            <a:r>
              <a:rPr sz="1250" b="1" spc="-270" dirty="0" smtClean="0">
                <a:solidFill>
                  <a:srgbClr val="4B4B4B"/>
                </a:solidFill>
                <a:latin typeface="Courier New"/>
                <a:cs typeface="Courier New"/>
              </a:rPr>
              <a:t> </a:t>
            </a:r>
            <a:r>
              <a:rPr sz="1250" b="1" spc="290" dirty="0" smtClean="0">
                <a:solidFill>
                  <a:srgbClr val="4B4B4B"/>
                </a:solidFill>
                <a:latin typeface="Courier New"/>
                <a:cs typeface="Courier New"/>
              </a:rPr>
              <a:t>FE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11044" y="4477766"/>
            <a:ext cx="23622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225" dirty="0" smtClean="0">
                <a:solidFill>
                  <a:srgbClr val="4B4B4B"/>
                </a:solidFill>
                <a:latin typeface="Courier New"/>
                <a:cs typeface="Courier New"/>
              </a:rPr>
              <a:t>cs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27011" y="4586985"/>
            <a:ext cx="41592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35" dirty="0" smtClean="0">
                <a:solidFill>
                  <a:srgbClr val="4B4B4B"/>
                </a:solidFill>
                <a:latin typeface="Courier New"/>
                <a:cs typeface="Courier New"/>
              </a:rPr>
              <a:t>03000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20188" y="4936997"/>
            <a:ext cx="22161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35" dirty="0" smtClean="0">
                <a:solidFill>
                  <a:srgbClr val="4B4B4B"/>
                </a:solidFill>
                <a:latin typeface="Arial"/>
                <a:cs typeface="Arial"/>
              </a:rPr>
              <a:t>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57647" y="4875021"/>
            <a:ext cx="36449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05" dirty="0" smtClean="0">
                <a:solidFill>
                  <a:srgbClr val="4B4B4B"/>
                </a:solidFill>
                <a:latin typeface="Courier New"/>
                <a:cs typeface="Courier New"/>
              </a:rPr>
              <a:t>0</a:t>
            </a:r>
            <a:r>
              <a:rPr sz="1250" b="1" spc="-145" dirty="0" smtClean="0">
                <a:solidFill>
                  <a:srgbClr val="646464"/>
                </a:solidFill>
                <a:latin typeface="Courier New"/>
                <a:cs typeface="Courier New"/>
              </a:rPr>
              <a:t>7</a:t>
            </a:r>
            <a:r>
              <a:rPr sz="1250" b="1" spc="-45" dirty="0" smtClean="0">
                <a:solidFill>
                  <a:srgbClr val="4B4B4B"/>
                </a:solidFill>
                <a:latin typeface="Courier New"/>
                <a:cs typeface="Courier New"/>
              </a:rPr>
              <a:t>FE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15616" y="5204714"/>
            <a:ext cx="21907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80" dirty="0" smtClean="0">
                <a:solidFill>
                  <a:srgbClr val="4B4B4B"/>
                </a:solidFill>
                <a:latin typeface="Times New Roman"/>
                <a:cs typeface="Times New Roman"/>
              </a:rPr>
              <a:t>ss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123692" y="5291835"/>
            <a:ext cx="57848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10" dirty="0" smtClean="0">
                <a:solidFill>
                  <a:srgbClr val="4B4B4B"/>
                </a:solidFill>
                <a:latin typeface="Arial"/>
                <a:cs typeface="Arial"/>
              </a:rPr>
              <a:t>0 </a:t>
            </a:r>
            <a:r>
              <a:rPr sz="1100" b="1" spc="-11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45" dirty="0" smtClean="0">
                <a:solidFill>
                  <a:srgbClr val="4B4B4B"/>
                </a:solidFill>
                <a:latin typeface="Arial"/>
                <a:cs typeface="Arial"/>
              </a:rPr>
              <a:t>3 </a:t>
            </a:r>
            <a:r>
              <a:rPr sz="1100" b="1" spc="-5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65" dirty="0" smtClean="0">
                <a:solidFill>
                  <a:srgbClr val="4B4B4B"/>
                </a:solidFill>
                <a:latin typeface="Arial"/>
                <a:cs typeface="Arial"/>
              </a:rPr>
              <a:t>0 </a:t>
            </a:r>
            <a:r>
              <a:rPr sz="1100" b="1" spc="-7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b="1" spc="65" dirty="0" smtClean="0">
                <a:solidFill>
                  <a:srgbClr val="4B4B4B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21939" y="5225288"/>
            <a:ext cx="20320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65" dirty="0" smtClean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48403" y="5437378"/>
            <a:ext cx="34544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20" dirty="0" smtClean="0">
                <a:solidFill>
                  <a:srgbClr val="4B4B4B"/>
                </a:solidFill>
                <a:latin typeface="Courier New"/>
                <a:cs typeface="Courier New"/>
              </a:rPr>
              <a:t>3000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45100" y="5441950"/>
            <a:ext cx="36322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30" dirty="0" smtClean="0">
                <a:solidFill>
                  <a:srgbClr val="4B4B4B"/>
                </a:solidFill>
                <a:latin typeface="Courier New"/>
                <a:cs typeface="Courier New"/>
              </a:rPr>
              <a:t>37</a:t>
            </a:r>
            <a:r>
              <a:rPr sz="1250" b="1" spc="-90" dirty="0" smtClean="0">
                <a:solidFill>
                  <a:srgbClr val="4B4B4B"/>
                </a:solidFill>
                <a:latin typeface="Courier New"/>
                <a:cs typeface="Courier New"/>
              </a:rPr>
              <a:t>F</a:t>
            </a:r>
            <a:r>
              <a:rPr sz="1250" b="1" spc="0" dirty="0" smtClean="0">
                <a:solidFill>
                  <a:srgbClr val="646464"/>
                </a:solidFill>
                <a:latin typeface="Courier New"/>
                <a:cs typeface="Courier New"/>
              </a:rPr>
              <a:t>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63188" y="5451094"/>
            <a:ext cx="30353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310" dirty="0" smtClean="0">
                <a:solidFill>
                  <a:srgbClr val="2F2F2F"/>
                </a:solidFill>
                <a:latin typeface="Arial"/>
                <a:cs typeface="Arial"/>
              </a:rPr>
              <a:t>-......</a:t>
            </a:r>
            <a:endParaRPr sz="21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D1D1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D1D1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2457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-10" dirty="0" smtClean="0">
                <a:latin typeface="Arial"/>
                <a:cs typeface="Arial"/>
              </a:rPr>
              <a:t>14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23675"/>
            <a:ext cx="8585200" cy="4580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94361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Aft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very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usef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save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311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PUSHAD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 set 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8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PU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HAD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te</a:t>
            </a:r>
            <a:r>
              <a:rPr sz="2800" spc="-15" dirty="0" smtClean="0">
                <a:latin typeface="Arial"/>
                <a:cs typeface="Arial"/>
              </a:rPr>
              <a:t>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st</a:t>
            </a:r>
            <a:r>
              <a:rPr sz="2800" spc="-10" dirty="0" smtClean="0">
                <a:latin typeface="Arial"/>
                <a:cs typeface="Arial"/>
              </a:rPr>
              <a:t>ora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763" y="126631"/>
            <a:ext cx="8630920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  <a:tabLst>
                <a:tab pos="140208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4-14	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PUSHA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instruction, </a:t>
            </a:r>
            <a:r>
              <a:rPr sz="1750" b="1" spc="-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showing</a:t>
            </a:r>
            <a:r>
              <a:rPr sz="175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location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order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stack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data.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147570" algn="ctr">
              <a:lnSpc>
                <a:spcPct val="100000"/>
              </a:lnSpc>
            </a:pPr>
            <a:r>
              <a:rPr sz="1400" b="1" spc="-65" dirty="0" smtClean="0">
                <a:solidFill>
                  <a:srgbClr val="4D4D4D"/>
                </a:solidFill>
                <a:latin typeface="Arial"/>
                <a:cs typeface="Arial"/>
              </a:rPr>
              <a:t>16-bits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2211" y="4449064"/>
            <a:ext cx="13157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40" dirty="0" smtClean="0">
                <a:solidFill>
                  <a:srgbClr val="4D4D4D"/>
                </a:solidFill>
                <a:latin typeface="Arial"/>
                <a:cs typeface="Arial"/>
              </a:rPr>
              <a:t>SP</a:t>
            </a:r>
            <a:r>
              <a:rPr sz="1300" b="1" spc="-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65" dirty="0" smtClean="0">
                <a:solidFill>
                  <a:srgbClr val="4D4D4D"/>
                </a:solidFill>
                <a:latin typeface="Arial"/>
                <a:cs typeface="Arial"/>
              </a:rPr>
              <a:t>after</a:t>
            </a:r>
            <a:r>
              <a:rPr sz="1400" b="1" spc="15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b="1" spc="15" dirty="0" smtClean="0">
                <a:solidFill>
                  <a:srgbClr val="4D4D4D"/>
                </a:solidFill>
                <a:latin typeface="Arial"/>
                <a:cs typeface="Arial"/>
              </a:rPr>
              <a:t>PUSHA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9471" y="1376172"/>
          <a:ext cx="1540764" cy="4366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902"/>
              </a:tblGrid>
              <a:tr h="429768"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</a:pPr>
                      <a:r>
                        <a:rPr sz="1750" b="1" dirty="0" smtClean="0">
                          <a:solidFill>
                            <a:srgbClr val="4D4D4D"/>
                          </a:solidFill>
                          <a:latin typeface="Courier New"/>
                          <a:cs typeface="Courier New"/>
                        </a:rPr>
                        <a:t>AX</a:t>
                      </a:r>
                      <a:endParaRPr sz="17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solidFill>
                            <a:srgbClr val="4D4D4D"/>
                          </a:solidFill>
                          <a:latin typeface="Courier New"/>
                          <a:cs typeface="Courier New"/>
                        </a:rPr>
                        <a:t>ex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</a:pPr>
                      <a:r>
                        <a:rPr sz="1750" b="1" dirty="0" smtClean="0">
                          <a:solidFill>
                            <a:srgbClr val="383638"/>
                          </a:solidFill>
                          <a:latin typeface="Courier New"/>
                          <a:cs typeface="Courier New"/>
                        </a:rPr>
                        <a:t>DX</a:t>
                      </a:r>
                      <a:endParaRPr sz="17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418337"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750" b="1" dirty="0" smtClean="0">
                          <a:solidFill>
                            <a:srgbClr val="4D4D4D"/>
                          </a:solidFill>
                          <a:latin typeface="Courier New"/>
                          <a:cs typeface="Courier New"/>
                        </a:rPr>
                        <a:t>BX</a:t>
                      </a:r>
                      <a:endParaRPr sz="17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422909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SP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7432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418338">
                <a:tc>
                  <a:txBody>
                    <a:bodyPr/>
                    <a:lstStyle/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650" b="1" dirty="0" smtClean="0">
                          <a:solidFill>
                            <a:srgbClr val="383638"/>
                          </a:solidFill>
                          <a:latin typeface="Courier New"/>
                          <a:cs typeface="Courier New"/>
                        </a:rPr>
                        <a:t>BP</a:t>
                      </a:r>
                      <a:endParaRPr sz="16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418338">
                <a:tc>
                  <a:txBody>
                    <a:bodyPr/>
                    <a:lstStyle/>
                    <a:p>
                      <a:pPr marR="118110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Sl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7432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Dl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R="15875" algn="r">
                        <a:lnSpc>
                          <a:spcPts val="1030"/>
                        </a:lnSpc>
                      </a:pPr>
                      <a:r>
                        <a:rPr sz="1100" dirty="0" smtClean="0">
                          <a:solidFill>
                            <a:srgbClr val="383638"/>
                          </a:solidFill>
                          <a:latin typeface="Times New Roman"/>
                          <a:cs typeface="Times New Roman"/>
                        </a:rPr>
                        <a:t>_,.-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R w="27432">
                      <a:solidFill>
                        <a:srgbClr val="3B383B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</a:tcPr>
                </a:tc>
              </a:tr>
              <a:tr h="338327">
                <a:tc>
                  <a:txBody>
                    <a:bodyPr/>
                    <a:lstStyle/>
                    <a:p>
                      <a:pPr marL="251460" algn="ctr">
                        <a:lnSpc>
                          <a:spcPct val="100000"/>
                        </a:lnSpc>
                      </a:pPr>
                      <a:r>
                        <a:rPr sz="700" dirty="0" smtClean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./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550"/>
                        </a:lnSpc>
                      </a:pPr>
                      <a:r>
                        <a:rPr sz="1750" b="1" dirty="0" smtClean="0">
                          <a:solidFill>
                            <a:srgbClr val="383638"/>
                          </a:solidFill>
                          <a:latin typeface="Arial"/>
                          <a:cs typeface="Arial"/>
                        </a:rPr>
                        <a:t>L/"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22046"/>
            <a:ext cx="8757920" cy="5409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POP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Perf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4002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aces 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tar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ava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imm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POP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POPF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</a:t>
            </a:r>
            <a:r>
              <a:rPr sz="3200" spc="-25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PO</a:t>
            </a:r>
            <a:r>
              <a:rPr sz="2800" spc="-3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FD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ten</a:t>
            </a:r>
            <a:r>
              <a:rPr sz="2800" spc="-20" dirty="0" smtClean="0">
                <a:latin typeface="Arial"/>
                <a:cs typeface="Arial"/>
              </a:rPr>
              <a:t>ded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ste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18220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</a:t>
            </a:r>
            <a:r>
              <a:rPr sz="3200" spc="-24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l) rem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wing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shown: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DI, SI,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S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BX, DX, CX,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299842"/>
            <a:ext cx="8240395" cy="2835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321945" indent="-287020" algn="just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15" dirty="0" smtClean="0">
                <a:latin typeface="Arial"/>
                <a:cs typeface="Arial"/>
              </a:rPr>
              <a:t>der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by P</a:t>
            </a:r>
            <a:r>
              <a:rPr sz="2800" spc="-4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4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ame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4–1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regist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1888" y="1362455"/>
            <a:ext cx="1083564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7011" y="2542032"/>
            <a:ext cx="0" cy="2793492"/>
          </a:xfrm>
          <a:custGeom>
            <a:avLst/>
            <a:gdLst/>
            <a:ahLst/>
            <a:cxnLst/>
            <a:rect l="l" t="t" r="r" b="b"/>
            <a:pathLst>
              <a:path h="2793492">
                <a:moveTo>
                  <a:pt x="0" y="2793492"/>
                </a:moveTo>
                <a:lnTo>
                  <a:pt x="0" y="0"/>
                </a:lnTo>
              </a:path>
            </a:pathLst>
          </a:custGeom>
          <a:ln w="9144">
            <a:solidFill>
              <a:srgbClr val="6460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4747" y="3410711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84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3035" y="3488435"/>
            <a:ext cx="0" cy="1476755"/>
          </a:xfrm>
          <a:custGeom>
            <a:avLst/>
            <a:gdLst/>
            <a:ahLst/>
            <a:cxnLst/>
            <a:rect l="l" t="t" r="r" b="b"/>
            <a:pathLst>
              <a:path h="1476755">
                <a:moveTo>
                  <a:pt x="0" y="1476755"/>
                </a:moveTo>
                <a:lnTo>
                  <a:pt x="0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4304" y="3479291"/>
            <a:ext cx="0" cy="1490472"/>
          </a:xfrm>
          <a:custGeom>
            <a:avLst/>
            <a:gdLst/>
            <a:ahLst/>
            <a:cxnLst/>
            <a:rect l="l" t="t" r="r" b="b"/>
            <a:pathLst>
              <a:path h="1490472">
                <a:moveTo>
                  <a:pt x="0" y="1490472"/>
                </a:moveTo>
                <a:lnTo>
                  <a:pt x="0" y="0"/>
                </a:lnTo>
              </a:path>
            </a:pathLst>
          </a:custGeom>
          <a:ln w="2286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6611" y="3662171"/>
            <a:ext cx="0" cy="1421891"/>
          </a:xfrm>
          <a:custGeom>
            <a:avLst/>
            <a:gdLst/>
            <a:ahLst/>
            <a:cxnLst/>
            <a:rect l="l" t="t" r="r" b="b"/>
            <a:pathLst>
              <a:path h="1421891">
                <a:moveTo>
                  <a:pt x="0" y="1421891"/>
                </a:moveTo>
                <a:lnTo>
                  <a:pt x="0" y="0"/>
                </a:lnTo>
              </a:path>
            </a:pathLst>
          </a:custGeom>
          <a:ln w="13716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0611" y="3973067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914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2423" y="394792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9464" y="4386834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8607" y="4379976"/>
            <a:ext cx="0" cy="1207008"/>
          </a:xfrm>
          <a:custGeom>
            <a:avLst/>
            <a:gdLst/>
            <a:ahLst/>
            <a:cxnLst/>
            <a:rect l="l" t="t" r="r" b="b"/>
            <a:pathLst>
              <a:path h="1207008">
                <a:moveTo>
                  <a:pt x="0" y="1207008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9464" y="4754879"/>
            <a:ext cx="1216152" cy="0"/>
          </a:xfrm>
          <a:custGeom>
            <a:avLst/>
            <a:gdLst/>
            <a:ahLst/>
            <a:cxnLst/>
            <a:rect l="l" t="t" r="r" b="b"/>
            <a:pathLst>
              <a:path w="1216152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4185" y="4379976"/>
            <a:ext cx="0" cy="1312164"/>
          </a:xfrm>
          <a:custGeom>
            <a:avLst/>
            <a:gdLst/>
            <a:ahLst/>
            <a:cxnLst/>
            <a:rect l="l" t="t" r="r" b="b"/>
            <a:pathLst>
              <a:path h="1312164">
                <a:moveTo>
                  <a:pt x="0" y="1312164"/>
                </a:moveTo>
                <a:lnTo>
                  <a:pt x="0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3891" y="4962905"/>
            <a:ext cx="1024128" cy="0"/>
          </a:xfrm>
          <a:custGeom>
            <a:avLst/>
            <a:gdLst/>
            <a:ahLst/>
            <a:cxnLst/>
            <a:rect l="l" t="t" r="r" b="b"/>
            <a:pathLst>
              <a:path w="1024128">
                <a:moveTo>
                  <a:pt x="0" y="0"/>
                </a:moveTo>
                <a:lnTo>
                  <a:pt x="1024128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2032" y="5047488"/>
            <a:ext cx="987552" cy="0"/>
          </a:xfrm>
          <a:custGeom>
            <a:avLst/>
            <a:gdLst/>
            <a:ahLst/>
            <a:cxnLst/>
            <a:rect l="l" t="t" r="r" b="b"/>
            <a:pathLst>
              <a:path w="987551">
                <a:moveTo>
                  <a:pt x="0" y="0"/>
                </a:moveTo>
                <a:lnTo>
                  <a:pt x="987552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5011" y="5047488"/>
            <a:ext cx="246887" cy="0"/>
          </a:xfrm>
          <a:custGeom>
            <a:avLst/>
            <a:gdLst/>
            <a:ahLst/>
            <a:cxnLst/>
            <a:rect l="l" t="t" r="r" b="b"/>
            <a:pathLst>
              <a:path w="246887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2032" y="5417820"/>
            <a:ext cx="1229868" cy="0"/>
          </a:xfrm>
          <a:custGeom>
            <a:avLst/>
            <a:gdLst/>
            <a:ahLst/>
            <a:cxnLst/>
            <a:rect l="l" t="t" r="r" b="b"/>
            <a:pathLst>
              <a:path w="1229868">
                <a:moveTo>
                  <a:pt x="0" y="0"/>
                </a:moveTo>
                <a:lnTo>
                  <a:pt x="1229868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62755" y="5326379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>
                <a:moveTo>
                  <a:pt x="0" y="0"/>
                </a:moveTo>
                <a:lnTo>
                  <a:pt x="891540" y="0"/>
                </a:lnTo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42915" y="5330952"/>
            <a:ext cx="3058667" cy="0"/>
          </a:xfrm>
          <a:custGeom>
            <a:avLst/>
            <a:gdLst/>
            <a:ahLst/>
            <a:cxnLst/>
            <a:rect l="l" t="t" r="r" b="b"/>
            <a:pathLst>
              <a:path w="3058667">
                <a:moveTo>
                  <a:pt x="0" y="0"/>
                </a:moveTo>
                <a:lnTo>
                  <a:pt x="3058667" y="0"/>
                </a:lnTo>
              </a:path>
            </a:pathLst>
          </a:custGeom>
          <a:ln w="18288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2032" y="5614415"/>
            <a:ext cx="987552" cy="0"/>
          </a:xfrm>
          <a:custGeom>
            <a:avLst/>
            <a:gdLst/>
            <a:ahLst/>
            <a:cxnLst/>
            <a:rect l="l" t="t" r="r" b="b"/>
            <a:pathLst>
              <a:path w="987551">
                <a:moveTo>
                  <a:pt x="0" y="0"/>
                </a:moveTo>
                <a:lnTo>
                  <a:pt x="987552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1620" y="126631"/>
            <a:ext cx="8672830" cy="142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2899"/>
              </a:lnSpc>
              <a:tabLst>
                <a:tab pos="1411605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4-15	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POP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BX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instruction,</a:t>
            </a:r>
            <a:r>
              <a:rPr sz="1750" b="1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showing </a:t>
            </a:r>
            <a:r>
              <a:rPr sz="1750" b="1" spc="-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how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data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removed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from</a:t>
            </a:r>
            <a:r>
              <a:rPr sz="1750" b="1" spc="1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stack.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This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instruction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is </a:t>
            </a:r>
            <a:r>
              <a:rPr sz="1750" b="1" spc="-125" dirty="0" smtClean="0">
                <a:solidFill>
                  <a:srgbClr val="010101"/>
                </a:solidFill>
                <a:latin typeface="Arial"/>
                <a:cs typeface="Arial"/>
              </a:rPr>
              <a:t>shown</a:t>
            </a:r>
            <a:r>
              <a:rPr sz="1750" b="1" spc="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after</a:t>
            </a:r>
            <a:r>
              <a:rPr sz="175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execution.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727700">
              <a:lnSpc>
                <a:spcPct val="100000"/>
              </a:lnSpc>
            </a:pPr>
            <a:r>
              <a:rPr sz="1300" b="1" spc="-105" dirty="0" smtClean="0">
                <a:solidFill>
                  <a:srgbClr val="525252"/>
                </a:solidFill>
                <a:latin typeface="Arial"/>
                <a:cs typeface="Arial"/>
              </a:rPr>
              <a:t>Stack</a:t>
            </a:r>
            <a:r>
              <a:rPr sz="1300" b="1" spc="4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300" b="1" spc="-125" dirty="0" smtClean="0">
                <a:solidFill>
                  <a:srgbClr val="696767"/>
                </a:solidFill>
                <a:latin typeface="Arial"/>
                <a:cs typeface="Arial"/>
              </a:rPr>
              <a:t>segment</a:t>
            </a:r>
            <a:endParaRPr sz="1300">
              <a:latin typeface="Arial"/>
              <a:cs typeface="Arial"/>
            </a:endParaRPr>
          </a:p>
          <a:p>
            <a:pPr marR="1384300" algn="r">
              <a:lnSpc>
                <a:spcPct val="100000"/>
              </a:lnSpc>
              <a:spcBef>
                <a:spcPts val="10"/>
              </a:spcBef>
            </a:pPr>
            <a:r>
              <a:rPr sz="1350" b="1" spc="-85" dirty="0" smtClean="0">
                <a:solidFill>
                  <a:srgbClr val="525252"/>
                </a:solidFill>
                <a:latin typeface="Courier New"/>
                <a:cs typeface="Courier New"/>
              </a:rPr>
              <a:t>OFFFF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3900" y="2416302"/>
            <a:ext cx="46799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14" dirty="0" smtClean="0">
                <a:solidFill>
                  <a:srgbClr val="525252"/>
                </a:solidFill>
                <a:latin typeface="Courier New"/>
                <a:cs typeface="Courier New"/>
              </a:rPr>
              <a:t>01008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8860" y="2486914"/>
            <a:ext cx="334645" cy="632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-140" dirty="0" smtClean="0">
                <a:solidFill>
                  <a:srgbClr val="696767"/>
                </a:solidFill>
                <a:latin typeface="Courier New"/>
                <a:cs typeface="Courier New"/>
              </a:rPr>
              <a:t>EAX</a:t>
            </a:r>
            <a:endParaRPr sz="155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marL="30480">
              <a:lnSpc>
                <a:spcPct val="100000"/>
              </a:lnSpc>
            </a:pPr>
            <a:r>
              <a:rPr sz="1550" b="1" spc="-170" dirty="0" smtClean="0">
                <a:solidFill>
                  <a:srgbClr val="525252"/>
                </a:solidFill>
                <a:latin typeface="Courier New"/>
                <a:cs typeface="Courier New"/>
              </a:rPr>
              <a:t>EBX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3900" y="2695194"/>
            <a:ext cx="47307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10" dirty="0" smtClean="0">
                <a:solidFill>
                  <a:srgbClr val="525252"/>
                </a:solidFill>
                <a:latin typeface="Courier New"/>
                <a:cs typeface="Courier New"/>
              </a:rPr>
              <a:t>01007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8344" y="2960878"/>
            <a:ext cx="189865" cy="42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760" dirty="0" smtClean="0">
                <a:solidFill>
                  <a:srgbClr val="3D3D3D"/>
                </a:solidFill>
                <a:latin typeface="Arial"/>
                <a:cs typeface="Arial"/>
              </a:rPr>
              <a:t>'</a:t>
            </a:r>
            <a:endParaRPr sz="2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60667" y="2958591"/>
            <a:ext cx="1181100" cy="664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80"/>
              </a:lnSpc>
              <a:tabLst>
                <a:tab pos="725805" algn="l"/>
              </a:tabLst>
            </a:pPr>
            <a:r>
              <a:rPr sz="2100" b="1" i="1" spc="-179" baseline="1984" dirty="0" smtClean="0">
                <a:solidFill>
                  <a:srgbClr val="525252"/>
                </a:solidFill>
                <a:latin typeface="Courier New"/>
                <a:cs typeface="Courier New"/>
              </a:rPr>
              <a:t>2</a:t>
            </a:r>
            <a:r>
              <a:rPr sz="2100" b="1" i="1" spc="-187" baseline="1984" dirty="0" smtClean="0">
                <a:solidFill>
                  <a:srgbClr val="525252"/>
                </a:solidFill>
                <a:latin typeface="Courier New"/>
                <a:cs typeface="Courier New"/>
              </a:rPr>
              <a:t> </a:t>
            </a:r>
            <a:r>
              <a:rPr sz="1800" b="1" spc="142" baseline="2314" dirty="0" smtClean="0">
                <a:solidFill>
                  <a:srgbClr val="696767"/>
                </a:solidFill>
                <a:latin typeface="Arial"/>
                <a:cs typeface="Arial"/>
              </a:rPr>
              <a:t>F	</a:t>
            </a:r>
            <a:r>
              <a:rPr sz="1350" b="1" spc="-114" dirty="0" smtClean="0">
                <a:solidFill>
                  <a:srgbClr val="525252"/>
                </a:solidFill>
                <a:latin typeface="Courier New"/>
                <a:cs typeface="Courier New"/>
              </a:rPr>
              <a:t>01006</a:t>
            </a:r>
            <a:endParaRPr sz="1350">
              <a:latin typeface="Courier New"/>
              <a:cs typeface="Courier New"/>
            </a:endParaRPr>
          </a:p>
          <a:p>
            <a:pPr marL="332740">
              <a:lnSpc>
                <a:spcPts val="4095"/>
              </a:lnSpc>
            </a:pPr>
            <a:r>
              <a:rPr sz="4650" spc="1235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4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85764" y="3377438"/>
            <a:ext cx="35433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7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r-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3276" y="3213607"/>
            <a:ext cx="297180" cy="481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00" spc="1100" dirty="0" smtClean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endParaRPr sz="3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65423" y="3556254"/>
            <a:ext cx="525780" cy="582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</a:tabLst>
            </a:pPr>
            <a:r>
              <a:rPr sz="3750" spc="-6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--	</a:t>
            </a:r>
            <a:r>
              <a:rPr sz="4650" spc="195" baseline="3584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4650" baseline="358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59483" y="3972305"/>
            <a:ext cx="36512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'---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64155" y="4403852"/>
            <a:ext cx="260350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220" dirty="0" smtClean="0">
                <a:solidFill>
                  <a:srgbClr val="525252"/>
                </a:solidFill>
                <a:latin typeface="Courier New"/>
                <a:cs typeface="Courier New"/>
              </a:rPr>
              <a:t>cs</a:t>
            </a:r>
            <a:endParaRPr sz="19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56"/>
              </a:spcBef>
            </a:pPr>
            <a:endParaRPr sz="1100"/>
          </a:p>
          <a:p>
            <a:pPr marL="21590">
              <a:lnSpc>
                <a:spcPct val="100000"/>
              </a:lnSpc>
            </a:pPr>
            <a:r>
              <a:rPr sz="1200" b="1" spc="30" dirty="0" smtClean="0">
                <a:solidFill>
                  <a:srgbClr val="525252"/>
                </a:solidFill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2000" b="1" spc="85" dirty="0" smtClean="0">
                <a:solidFill>
                  <a:srgbClr val="525252"/>
                </a:solidFill>
                <a:latin typeface="Times New Roman"/>
                <a:cs typeface="Times New Roman"/>
              </a:rPr>
              <a:t>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93640" y="4729733"/>
            <a:ext cx="37338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385" dirty="0" smtClean="0">
                <a:solidFill>
                  <a:srgbClr val="2D2D2D"/>
                </a:solidFill>
                <a:latin typeface="Courier New"/>
                <a:cs typeface="Courier New"/>
              </a:rPr>
              <a:t>1</a:t>
            </a:r>
            <a:r>
              <a:rPr sz="1350" b="1" spc="-665" dirty="0" smtClean="0">
                <a:solidFill>
                  <a:srgbClr val="2D2D2D"/>
                </a:solidFill>
                <a:latin typeface="Courier New"/>
                <a:cs typeface="Courier New"/>
              </a:rPr>
              <a:t> </a:t>
            </a:r>
            <a:r>
              <a:rPr sz="1350" b="1" spc="-90" dirty="0" smtClean="0">
                <a:solidFill>
                  <a:srgbClr val="525252"/>
                </a:solidFill>
                <a:latin typeface="Courier New"/>
                <a:cs typeface="Courier New"/>
              </a:rPr>
              <a:t>008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73900" y="4802885"/>
            <a:ext cx="46799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14" dirty="0" smtClean="0">
                <a:solidFill>
                  <a:srgbClr val="525252"/>
                </a:solidFill>
                <a:latin typeface="Courier New"/>
                <a:cs typeface="Courier New"/>
              </a:rPr>
              <a:t>00000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2523" y="5196078"/>
            <a:ext cx="53213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185" dirty="0" smtClean="0">
                <a:solidFill>
                  <a:srgbClr val="525252"/>
                </a:solidFill>
                <a:latin typeface="Courier New"/>
                <a:cs typeface="Courier New"/>
              </a:rPr>
              <a:t>0000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42764" y="5220716"/>
            <a:ext cx="13081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60" dirty="0" smtClean="0">
                <a:solidFill>
                  <a:srgbClr val="696767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3339" y="5271008"/>
            <a:ext cx="18542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00" spc="2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5815" y="5401817"/>
            <a:ext cx="47307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10" dirty="0" smtClean="0">
                <a:solidFill>
                  <a:srgbClr val="525252"/>
                </a:solidFill>
                <a:latin typeface="Courier New"/>
                <a:cs typeface="Courier New"/>
              </a:rPr>
              <a:t>00000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40528" y="5397246"/>
            <a:ext cx="37147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30" dirty="0" smtClean="0">
                <a:solidFill>
                  <a:srgbClr val="696767"/>
                </a:solidFill>
                <a:latin typeface="Courier New"/>
                <a:cs typeface="Courier New"/>
              </a:rPr>
              <a:t>1008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57147" y="3575557"/>
            <a:ext cx="33528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35" dirty="0" smtClean="0">
                <a:solidFill>
                  <a:srgbClr val="525252"/>
                </a:solidFill>
                <a:latin typeface="Arial"/>
                <a:cs typeface="Arial"/>
              </a:rPr>
              <a:t>ESP</a:t>
            </a:r>
            <a:endParaRPr sz="11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453896" y="2430017"/>
          <a:ext cx="5580125" cy="836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424"/>
                <a:gridCol w="1202436"/>
                <a:gridCol w="2228849"/>
                <a:gridCol w="1008126"/>
              </a:tblGrid>
              <a:tr h="228600">
                <a:tc row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B5B5B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1588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350" b="1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350" b="1" spc="-285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  <a:tr h="1657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462405" algn="l"/>
                        </a:tabLst>
                      </a:pPr>
                      <a:r>
                        <a:rPr sz="1350" b="1" u="sng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 	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3716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  <a:lnB w="4572">
                      <a:solidFill>
                        <a:srgbClr val="5B5B5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tabLst>
                          <a:tab pos="1174750" algn="l"/>
                        </a:tabLst>
                      </a:pPr>
                      <a:r>
                        <a:rPr sz="1350" b="1" u="sng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392F 	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  <a:lnB w="4572">
                      <a:solidFill>
                        <a:srgbClr val="5B5B5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555"/>
                        </a:lnSpc>
                        <a:tabLst>
                          <a:tab pos="932180" algn="l"/>
                        </a:tabLst>
                      </a:pPr>
                      <a:r>
                        <a:rPr sz="2250" baseline="2592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/'	</a:t>
                      </a:r>
                      <a:r>
                        <a:rPr sz="1350" b="1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392F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L="63500">
                        <a:lnSpc>
                          <a:spcPts val="450"/>
                        </a:lnSpc>
                      </a:pPr>
                      <a:r>
                        <a:rPr sz="1400" dirty="0" smtClean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...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18288">
                      <a:solidFill>
                        <a:srgbClr val="4F4F4F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  <a:tr h="1554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  <a:lnB w="4572">
                      <a:solidFill>
                        <a:srgbClr val="5B5B5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  <a:lnB w="4572">
                      <a:solidFill>
                        <a:srgbClr val="5B5B5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545454"/>
                      </a:solidFill>
                      <a:prstDash val="solid"/>
                    </a:lnL>
                    <a:lnR w="18288">
                      <a:solidFill>
                        <a:srgbClr val="4F4F4F"/>
                      </a:solidFill>
                      <a:prstDash val="solid"/>
                    </a:lnR>
                    <a:lnB w="18288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B5B5B"/>
                      </a:solidFill>
                      <a:prstDash val="solid"/>
                    </a:lnR>
                    <a:lnB w="4572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109727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4572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4572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18288">
                      <a:solidFill>
                        <a:srgbClr val="54545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5B5B5B"/>
                      </a:solidFill>
                      <a:prstDash val="solid"/>
                    </a:lnR>
                    <a:lnT w="4572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458467" y="3447288"/>
          <a:ext cx="3442716" cy="53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/>
                <a:gridCol w="1195577"/>
                <a:gridCol w="1110996"/>
              </a:tblGrid>
              <a:tr h="118871">
                <a:tc rowSpan="2"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545454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B w="13716">
                      <a:solidFill>
                        <a:srgbClr val="48484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350" b="1" dirty="0" smtClean="0">
                          <a:solidFill>
                            <a:srgbClr val="525252"/>
                          </a:solidFill>
                          <a:latin typeface="Courier New"/>
                          <a:cs typeface="Courier New"/>
                        </a:rPr>
                        <a:t>1008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575757"/>
                      </a:solidFill>
                      <a:prstDash val="solid"/>
                    </a:lnR>
                    <a:lnB w="13716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B w="4572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2583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545454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B w="13716">
                      <a:solidFill>
                        <a:srgbClr val="48484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575757"/>
                      </a:solidFill>
                      <a:prstDash val="solid"/>
                    </a:lnR>
                    <a:lnB w="13716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575757"/>
                      </a:solidFill>
                      <a:prstDash val="solid"/>
                    </a:lnL>
                    <a:lnT w="4572">
                      <a:solidFill>
                        <a:srgbClr val="575757"/>
                      </a:solidFill>
                      <a:prstDash val="solid"/>
                    </a:lnT>
                  </a:tcPr>
                </a:tc>
              </a:tr>
              <a:tr h="144017">
                <a:tc gridSpan="3">
                  <a:txBody>
                    <a:bodyPr/>
                    <a:lstStyle/>
                    <a:p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8288">
                      <a:solidFill>
                        <a:srgbClr val="545454"/>
                      </a:solidFill>
                      <a:prstDash val="solid"/>
                    </a:lnL>
                    <a:lnT w="13716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15" dirty="0" smtClean="0">
                <a:latin typeface="Arial"/>
                <a:cs typeface="Arial"/>
              </a:rPr>
              <a:t>Initial</a:t>
            </a:r>
            <a:r>
              <a:rPr sz="4000" b="1" spc="-10" dirty="0" smtClean="0">
                <a:latin typeface="Arial"/>
                <a:cs typeface="Arial"/>
              </a:rPr>
              <a:t>i</a:t>
            </a:r>
            <a:r>
              <a:rPr sz="4000" b="1" spc="-20" dirty="0" smtClean="0">
                <a:latin typeface="Arial"/>
                <a:cs typeface="Arial"/>
              </a:rPr>
              <a:t>zing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Stack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81390" cy="4547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ized,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(SS) 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(SP)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334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value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 CX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cy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lic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nat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tom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30175"/>
            <a:ext cx="834009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4–1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PUSH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CX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cal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ack s</a:t>
            </a:r>
            <a:r>
              <a:rPr sz="1800" spc="-10" dirty="0" smtClean="0">
                <a:latin typeface="Arial"/>
                <a:cs typeface="Arial"/>
              </a:rPr>
              <a:t>eg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t.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s</a:t>
            </a:r>
            <a:r>
              <a:rPr sz="1800" spc="-10" dirty="0" smtClean="0">
                <a:latin typeface="Arial"/>
                <a:cs typeface="Arial"/>
              </a:rPr>
              <a:t>ho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 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fore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strate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stack 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om is co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tig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1295400"/>
            <a:ext cx="6492240" cy="432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445500" cy="468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marR="5092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move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035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Deter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symbol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source,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861934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Assem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561070" cy="450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ide</a:t>
            </a:r>
            <a:r>
              <a:rPr sz="2800" spc="-10" dirty="0" smtClean="0">
                <a:latin typeface="Arial"/>
                <a:cs typeface="Arial"/>
              </a:rPr>
              <a:t>nti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 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la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state</a:t>
            </a:r>
            <a:r>
              <a:rPr sz="2800" spc="-20" dirty="0" smtClean="0">
                <a:latin typeface="Arial"/>
                <a:cs typeface="Arial"/>
              </a:rPr>
              <a:t>ment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ident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stack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4986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inker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 correct 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SS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gth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your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48514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wish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so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aso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7908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sp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will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ked.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7947025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7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progr</a:t>
            </a:r>
            <a:r>
              <a:rPr sz="3200" b="1" spc="-2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m 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gme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prefix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(PSP),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you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will erase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9144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orm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itic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you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co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-15" dirty="0" smtClean="0">
                <a:latin typeface="Arial"/>
                <a:cs typeface="Arial"/>
              </a:rPr>
              <a:t>uter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Error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crash.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22046"/>
            <a:ext cx="8488045" cy="4893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LEA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89026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Earl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er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OFFSET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98615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OF</a:t>
            </a:r>
            <a:r>
              <a:rPr sz="2800" spc="-3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rfo</a:t>
            </a:r>
            <a:r>
              <a:rPr sz="2800" spc="-20" dirty="0" smtClean="0">
                <a:latin typeface="Arial"/>
                <a:cs typeface="Arial"/>
              </a:rPr>
              <a:t>rms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LEA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LEA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OFFS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584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OFFSET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accomp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641080" cy="3348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OF</a:t>
            </a:r>
            <a:r>
              <a:rPr sz="2800" spc="-3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fici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20" dirty="0" smtClean="0">
                <a:latin typeface="Arial"/>
                <a:cs typeface="Arial"/>
              </a:rPr>
              <a:t>n LEA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imp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such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ST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es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ute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LEA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5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,LIST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MOV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BX,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LIST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85344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 BX,OFFSET</a:t>
            </a:r>
            <a:r>
              <a:rPr sz="3200" spc="-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LIST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actu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ficie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812800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3	</a:t>
            </a:r>
            <a:r>
              <a:rPr sz="4000" b="1" spc="-30" dirty="0" smtClean="0">
                <a:latin typeface="Arial"/>
                <a:cs typeface="Arial"/>
              </a:rPr>
              <a:t>LO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EFFE</a:t>
            </a:r>
            <a:r>
              <a:rPr sz="4000" b="1" spc="-50" dirty="0" smtClean="0">
                <a:latin typeface="Arial"/>
                <a:cs typeface="Arial"/>
              </a:rPr>
              <a:t>C</a:t>
            </a:r>
            <a:r>
              <a:rPr sz="4000" b="1" spc="-25" dirty="0" smtClean="0">
                <a:latin typeface="Arial"/>
                <a:cs typeface="Arial"/>
              </a:rPr>
              <a:t>TIVE</a:t>
            </a:r>
            <a:r>
              <a:rPr sz="4000" b="1" spc="-15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ESS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74405" cy="456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LEA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241935" lvl="1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min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LDS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retri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eit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DS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address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retrieved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from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m</a:t>
            </a:r>
            <a:r>
              <a:rPr sz="2800" spc="-20" dirty="0" smtClean="0">
                <a:latin typeface="Arial"/>
                <a:cs typeface="Arial"/>
              </a:rPr>
              <a:t>emory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LFS,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LGS,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LSS are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L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S,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LES,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45" dirty="0" smtClean="0">
                <a:latin typeface="Arial"/>
                <a:cs typeface="Arial"/>
              </a:rPr>
              <a:t>L</a:t>
            </a:r>
            <a:r>
              <a:rPr sz="4000" b="1" spc="-25" dirty="0" smtClean="0">
                <a:latin typeface="Arial"/>
                <a:cs typeface="Arial"/>
              </a:rPr>
              <a:t>FS,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LG</a:t>
            </a:r>
            <a:r>
              <a:rPr sz="4000" b="1" spc="-45" dirty="0" smtClean="0">
                <a:latin typeface="Arial"/>
                <a:cs typeface="Arial"/>
              </a:rPr>
              <a:t>S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L</a:t>
            </a:r>
            <a:r>
              <a:rPr sz="4000" b="1" spc="-45" dirty="0" smtClean="0">
                <a:latin typeface="Arial"/>
                <a:cs typeface="Arial"/>
              </a:rPr>
              <a:t>S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35645" cy="389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88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DS, E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S, GS,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SS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2700" indent="-287020" algn="just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2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-addressin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modes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48-bit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cont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4–1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LDS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BX,[DI]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30175"/>
            <a:ext cx="849947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4–1</a:t>
            </a:r>
            <a:r>
              <a:rPr sz="1800" b="1" spc="0" dirty="0" smtClean="0">
                <a:latin typeface="Arial"/>
                <a:cs typeface="Arial"/>
              </a:rPr>
              <a:t>7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 B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[</a:t>
            </a:r>
            <a:r>
              <a:rPr sz="1800" spc="0" dirty="0" smtClean="0">
                <a:latin typeface="Arial"/>
                <a:cs typeface="Arial"/>
              </a:rPr>
              <a:t>DI]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ister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BX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rom 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sses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H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1001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eg</a:t>
            </a:r>
            <a:r>
              <a:rPr sz="1800" spc="0" dirty="0" smtClean="0">
                <a:latin typeface="Arial"/>
                <a:cs typeface="Arial"/>
              </a:rPr>
              <a:t>ist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1002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1003</a:t>
            </a:r>
            <a:r>
              <a:rPr sz="1800" spc="0" dirty="0" smtClean="0">
                <a:latin typeface="Arial"/>
                <a:cs typeface="Arial"/>
              </a:rPr>
              <a:t>H.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sh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fore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 ch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3000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BX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127</a:t>
            </a:r>
            <a:r>
              <a:rPr sz="1800" spc="0" dirty="0" smtClean="0">
                <a:latin typeface="Arial"/>
                <a:cs typeface="Arial"/>
              </a:rPr>
              <a:t>AH.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9700" y="1143000"/>
            <a:ext cx="6339840" cy="458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7181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112125" cy="298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LDS,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ES,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FS,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LGS,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SS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ar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 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pp</a:t>
            </a:r>
            <a:r>
              <a:rPr sz="2800" spc="-15" dirty="0" smtClean="0">
                <a:latin typeface="Arial"/>
                <a:cs typeface="Arial"/>
              </a:rPr>
              <a:t>ears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st,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lowed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R="3868420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R="3833495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5535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511540" cy="389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LSS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2095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ome d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mmy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st</a:t>
            </a:r>
            <a:r>
              <a:rPr sz="2800" spc="-15" dirty="0" smtClean="0">
                <a:latin typeface="Arial"/>
                <a:cs typeface="Arial"/>
              </a:rPr>
              <a:t>ack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react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vated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-15" dirty="0" smtClean="0">
                <a:latin typeface="Arial"/>
                <a:cs typeface="Arial"/>
              </a:rPr>
              <a:t> SP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SS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marR="5537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CLI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di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rrupt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le interrup</a:t>
            </a:r>
            <a:r>
              <a:rPr sz="3200" b="1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disa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77049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4	</a:t>
            </a:r>
            <a:r>
              <a:rPr sz="4000" b="1" spc="-30" dirty="0" smtClean="0">
                <a:latin typeface="Arial"/>
                <a:cs typeface="Arial"/>
              </a:rPr>
              <a:t>ST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25" dirty="0" smtClean="0">
                <a:latin typeface="Arial"/>
                <a:cs typeface="Arial"/>
              </a:rPr>
              <a:t>ING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335" dirty="0" smtClean="0">
                <a:latin typeface="Arial"/>
                <a:cs typeface="Arial"/>
              </a:rPr>
              <a:t>AT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13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30" dirty="0" smtClean="0">
                <a:latin typeface="Arial"/>
                <a:cs typeface="Arial"/>
              </a:rPr>
              <a:t>SF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262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s: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-7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990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da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word,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n),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DI,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erst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to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559165" cy="4195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Sh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roce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PROC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END</a:t>
            </a:r>
            <a:r>
              <a:rPr sz="3200" spc="-409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5784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MASM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Direction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Flag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80755" cy="4472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006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3422650" algn="l"/>
                <a:tab pos="69399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(D,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	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	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nly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721233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CLD instructi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clears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 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	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STD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756285" marR="123825" lvl="1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CLD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25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cre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5" dirty="0" smtClean="0">
                <a:latin typeface="Arial"/>
                <a:cs typeface="Arial"/>
              </a:rPr>
              <a:t>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STD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1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DI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5205" cy="486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During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  <a:p>
            <a:pPr marR="3746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accesses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953769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tra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SI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au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EDI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ESI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ows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35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-b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prote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LO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54059" cy="4776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R="29654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4883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su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tracted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byt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-sized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806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su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tracted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w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-sized LODS.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su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tracted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 sized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4–1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LODSW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30175"/>
            <a:ext cx="862965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4–1</a:t>
            </a:r>
            <a:r>
              <a:rPr sz="1800" b="1" spc="0" dirty="0" smtClean="0">
                <a:latin typeface="Arial"/>
                <a:cs typeface="Arial"/>
              </a:rPr>
              <a:t>8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LODSW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if DS</a:t>
            </a:r>
            <a:r>
              <a:rPr sz="1800" spc="15" dirty="0" smtClean="0">
                <a:latin typeface="Arial"/>
                <a:cs typeface="Arial"/>
              </a:rPr>
              <a:t>=</a:t>
            </a:r>
            <a:r>
              <a:rPr sz="1800" spc="-5" dirty="0" smtClean="0">
                <a:latin typeface="Arial"/>
                <a:cs typeface="Arial"/>
              </a:rPr>
              <a:t>1000</a:t>
            </a:r>
            <a:r>
              <a:rPr sz="1800" spc="0" dirty="0" smtClean="0">
                <a:latin typeface="Arial"/>
                <a:cs typeface="Arial"/>
              </a:rPr>
              <a:t>H, D=0,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H, 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1001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=</a:t>
            </a:r>
            <a:r>
              <a:rPr sz="1800" spc="-114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s</a:t>
            </a:r>
            <a:r>
              <a:rPr sz="1800" spc="-10" dirty="0" smtClean="0">
                <a:latin typeface="Arial"/>
                <a:cs typeface="Arial"/>
              </a:rPr>
              <a:t>ho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ft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AX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l</a:t>
            </a:r>
            <a:r>
              <a:rPr sz="1800" spc="-10" dirty="0" smtClean="0">
                <a:latin typeface="Arial"/>
                <a:cs typeface="Arial"/>
              </a:rPr>
              <a:t>oade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bu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be</a:t>
            </a:r>
            <a:r>
              <a:rPr sz="1800" spc="0" dirty="0" smtClean="0">
                <a:latin typeface="Arial"/>
                <a:cs typeface="Arial"/>
              </a:rPr>
              <a:t>fore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crem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 </a:t>
            </a:r>
            <a:r>
              <a:rPr sz="1800" spc="-5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7107" y="1143000"/>
            <a:ext cx="5137404" cy="458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</a:t>
            </a:r>
            <a:r>
              <a:rPr sz="4000" b="1" spc="-10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6795" cy="5165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EAX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xtra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24511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-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OSB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stor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 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yt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 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extra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-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OSW </a:t>
            </a:r>
            <a:r>
              <a:rPr sz="3200" spc="-1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stor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 wor</a:t>
            </a:r>
            <a:r>
              <a:rPr sz="3200" b="1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stores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 marL="355600" marR="16764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Aft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(AL),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(AX),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 (EAX)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40" dirty="0" smtClean="0">
                <a:latin typeface="Arial"/>
                <a:cs typeface="Arial"/>
              </a:rPr>
              <a:t>S</a:t>
            </a:r>
            <a:r>
              <a:rPr sz="4200" b="1" spc="-210" dirty="0" smtClean="0">
                <a:latin typeface="Arial"/>
                <a:cs typeface="Arial"/>
              </a:rPr>
              <a:t>T</a:t>
            </a:r>
            <a:r>
              <a:rPr sz="4200" b="1" spc="-155" dirty="0" smtClean="0">
                <a:latin typeface="Arial"/>
                <a:cs typeface="Arial"/>
              </a:rPr>
              <a:t>OS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with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a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45" dirty="0" smtClean="0">
                <a:latin typeface="Arial"/>
                <a:cs typeface="Arial"/>
              </a:rPr>
              <a:t>REP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55965" cy="4972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rep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at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prefix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(REP)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string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26416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REP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each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xecute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;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CX</a:t>
            </a:r>
            <a:r>
              <a:rPr sz="2800" spc="-15" dirty="0" smtClean="0">
                <a:latin typeface="Arial"/>
                <a:cs typeface="Arial"/>
              </a:rPr>
              <a:t> de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rem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rep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CX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value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203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CX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with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OSB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 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OSB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MO</a:t>
            </a:r>
            <a:r>
              <a:rPr sz="4000" b="1" spc="-45" dirty="0" smtClean="0">
                <a:latin typeface="Arial"/>
                <a:cs typeface="Arial"/>
              </a:rPr>
              <a:t>V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43595" cy="5031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920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 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SI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xtra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SI.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nted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tate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direct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(SI),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be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overr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•"/>
            </a:pPr>
            <a:endParaRPr sz="900"/>
          </a:p>
          <a:p>
            <a:pPr marL="355600" marR="12700" indent="-342900">
              <a:lnSpc>
                <a:spcPts val="382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(DI)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lways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extra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22046"/>
            <a:ext cx="8647430" cy="5897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ransfers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byte,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extra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10" dirty="0" smtClean="0">
                <a:latin typeface="Arial"/>
                <a:cs typeface="Arial"/>
              </a:rPr>
              <a:t>ai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4032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exter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ctly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drive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dri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often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idered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-15" dirty="0" smtClean="0">
                <a:latin typeface="Arial"/>
                <a:cs typeface="Arial"/>
              </a:rPr>
              <a:t>uter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564832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535670" cy="464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INSB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48640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INSW instructi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stores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-sized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INSD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ix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2827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nti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bl</a:t>
            </a:r>
            <a:r>
              <a:rPr sz="2800" spc="-15" dirty="0" smtClean="0">
                <a:latin typeface="Arial"/>
                <a:cs typeface="Arial"/>
              </a:rPr>
              <a:t>ock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OU</a:t>
            </a:r>
            <a:r>
              <a:rPr sz="4000" b="1" spc="-4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39480" cy="3986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DX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ru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RSI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 wid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471106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1	</a:t>
            </a:r>
            <a:r>
              <a:rPr sz="4000" b="1" spc="-35" dirty="0" smtClean="0">
                <a:latin typeface="Arial"/>
                <a:cs typeface="Arial"/>
              </a:rPr>
              <a:t>MOV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0" dirty="0" smtClean="0">
                <a:latin typeface="Arial"/>
                <a:cs typeface="Arial"/>
              </a:rPr>
              <a:t>v</a:t>
            </a:r>
            <a:r>
              <a:rPr sz="4000" b="1" spc="-20" dirty="0" smtClean="0">
                <a:latin typeface="Arial"/>
                <a:cs typeface="Arial"/>
              </a:rPr>
              <a:t>isited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72195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uces 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vario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9842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mach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 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035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4298950" algn="l"/>
              </a:tabLst>
            </a:pPr>
            <a:r>
              <a:rPr sz="3200" dirty="0" smtClean="0">
                <a:latin typeface="Arial"/>
                <a:cs typeface="Arial"/>
              </a:rPr>
              <a:t>Oc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asi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ma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DEBUG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	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5	MIS</a:t>
            </a:r>
            <a:r>
              <a:rPr sz="4000" b="1" spc="-45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EL</a:t>
            </a:r>
            <a:r>
              <a:rPr sz="4000" b="1" spc="-45" dirty="0" smtClean="0">
                <a:latin typeface="Arial"/>
                <a:cs typeface="Arial"/>
              </a:rPr>
              <a:t>L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30" dirty="0" smtClean="0">
                <a:latin typeface="Arial"/>
                <a:cs typeface="Arial"/>
              </a:rPr>
              <a:t>EO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345" dirty="0" smtClean="0">
                <a:latin typeface="Arial"/>
                <a:cs typeface="Arial"/>
              </a:rPr>
              <a:t>A</a:t>
            </a:r>
            <a:r>
              <a:rPr sz="4000" b="1" spc="-33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TR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NS</a:t>
            </a:r>
            <a:r>
              <a:rPr sz="4000" b="1" spc="-40" dirty="0" smtClean="0">
                <a:latin typeface="Arial"/>
                <a:cs typeface="Arial"/>
              </a:rPr>
              <a:t>F</a:t>
            </a:r>
            <a:r>
              <a:rPr sz="4000" b="1" spc="-30" dirty="0" smtClean="0">
                <a:latin typeface="Arial"/>
                <a:cs typeface="Arial"/>
              </a:rPr>
              <a:t>ER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INST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UC</a:t>
            </a:r>
            <a:r>
              <a:rPr sz="4000" b="1" spc="-45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243570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XCH</a:t>
            </a:r>
            <a:r>
              <a:rPr sz="3200" spc="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LAH</a:t>
            </a:r>
            <a:r>
              <a:rPr sz="3200" spc="-3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 SAH</a:t>
            </a:r>
            <a:r>
              <a:rPr sz="3200" spc="-3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 X</a:t>
            </a:r>
            <a:r>
              <a:rPr sz="3200" spc="-20" dirty="0" smtClean="0">
                <a:latin typeface="Arial"/>
                <a:cs typeface="Arial"/>
              </a:rPr>
              <a:t>L</a:t>
            </a:r>
            <a:r>
              <a:rPr sz="3200" spc="-245" dirty="0" smtClean="0">
                <a:latin typeface="Arial"/>
                <a:cs typeface="Arial"/>
              </a:rPr>
              <a:t>A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N, 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BS</a:t>
            </a:r>
            <a:r>
              <a:rPr sz="3200" spc="-12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OVSX, MOVZX,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CMO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XC</a:t>
            </a:r>
            <a:r>
              <a:rPr sz="4000" b="1" spc="-50" dirty="0" smtClean="0">
                <a:latin typeface="Arial"/>
                <a:cs typeface="Arial"/>
              </a:rPr>
              <a:t>H</a:t>
            </a:r>
            <a:r>
              <a:rPr sz="4000" b="1" spc="-3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29270" cy="503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31762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 or</a:t>
            </a:r>
            <a:r>
              <a:rPr sz="2800" spc="-20" dirty="0" smtClean="0">
                <a:latin typeface="Arial"/>
                <a:cs typeface="Arial"/>
              </a:rPr>
              <a:t> 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y-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word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 im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7660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XCHG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 re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 registe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mo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ficient excha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L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HF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SA</a:t>
            </a:r>
            <a:r>
              <a:rPr sz="4000" b="1" spc="-50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F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72195" cy="4776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bri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LAHF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AH reg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SAHF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AH re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of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355600" marR="46355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SAHF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co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acy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R="108585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valid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XL</a:t>
            </a:r>
            <a:r>
              <a:rPr sz="4000" b="1" spc="-350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34095" cy="449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Converts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35687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rfo</a:t>
            </a:r>
            <a:r>
              <a:rPr sz="2800" spc="-20" dirty="0" smtClean="0">
                <a:latin typeface="Arial"/>
                <a:cs typeface="Arial"/>
              </a:rPr>
              <a:t>rms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dire</a:t>
            </a:r>
            <a:r>
              <a:rPr sz="2800" spc="-15" dirty="0" smtClean="0">
                <a:latin typeface="Arial"/>
                <a:cs typeface="Arial"/>
              </a:rPr>
              <a:t>ct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looku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ten 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5" dirty="0" smtClean="0">
                <a:latin typeface="Arial"/>
                <a:cs typeface="Arial"/>
              </a:rPr>
              <a:t>oth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5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AL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BX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0" dirty="0" smtClean="0">
                <a:latin typeface="Arial"/>
                <a:cs typeface="Arial"/>
              </a:rPr>
              <a:t>dr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8152" y="1408175"/>
            <a:ext cx="1220724" cy="530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432" y="1972817"/>
            <a:ext cx="2510028" cy="0"/>
          </a:xfrm>
          <a:custGeom>
            <a:avLst/>
            <a:gdLst/>
            <a:ahLst/>
            <a:cxnLst/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1861" y="1961388"/>
            <a:ext cx="0" cy="992124"/>
          </a:xfrm>
          <a:custGeom>
            <a:avLst/>
            <a:gdLst/>
            <a:ahLst/>
            <a:cxnLst/>
            <a:rect l="l" t="t" r="r" b="b"/>
            <a:pathLst>
              <a:path h="992124">
                <a:moveTo>
                  <a:pt x="0" y="992124"/>
                </a:moveTo>
                <a:lnTo>
                  <a:pt x="0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7732" y="1961388"/>
            <a:ext cx="0" cy="827532"/>
          </a:xfrm>
          <a:custGeom>
            <a:avLst/>
            <a:gdLst/>
            <a:ahLst/>
            <a:cxnLst/>
            <a:rect l="l" t="t" r="r" b="b"/>
            <a:pathLst>
              <a:path h="827532">
                <a:moveTo>
                  <a:pt x="0" y="827532"/>
                </a:moveTo>
                <a:lnTo>
                  <a:pt x="0" y="0"/>
                </a:lnTo>
              </a:path>
            </a:pathLst>
          </a:custGeom>
          <a:ln w="2286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4951" y="1961388"/>
            <a:ext cx="0" cy="827532"/>
          </a:xfrm>
          <a:custGeom>
            <a:avLst/>
            <a:gdLst/>
            <a:ahLst/>
            <a:cxnLst/>
            <a:rect l="l" t="t" r="r" b="b"/>
            <a:pathLst>
              <a:path h="827532">
                <a:moveTo>
                  <a:pt x="0" y="827532"/>
                </a:moveTo>
                <a:lnTo>
                  <a:pt x="0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0167" y="2148839"/>
            <a:ext cx="905256" cy="0"/>
          </a:xfrm>
          <a:custGeom>
            <a:avLst/>
            <a:gdLst/>
            <a:ahLst/>
            <a:cxnLst/>
            <a:rect l="l" t="t" r="r" b="b"/>
            <a:pathLst>
              <a:path w="905256">
                <a:moveTo>
                  <a:pt x="0" y="0"/>
                </a:moveTo>
                <a:lnTo>
                  <a:pt x="905256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0729" y="1650492"/>
            <a:ext cx="0" cy="2125979"/>
          </a:xfrm>
          <a:custGeom>
            <a:avLst/>
            <a:gdLst/>
            <a:ahLst/>
            <a:cxnLst/>
            <a:rect l="l" t="t" r="r" b="b"/>
            <a:pathLst>
              <a:path h="2125979">
                <a:moveTo>
                  <a:pt x="0" y="2125979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4728" y="2169414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0432" y="2368295"/>
            <a:ext cx="2510028" cy="0"/>
          </a:xfrm>
          <a:custGeom>
            <a:avLst/>
            <a:gdLst/>
            <a:ahLst/>
            <a:cxnLst/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4728" y="2366010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7728" y="1938527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800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4728" y="2567177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0432" y="2775204"/>
            <a:ext cx="2510028" cy="0"/>
          </a:xfrm>
          <a:custGeom>
            <a:avLst/>
            <a:gdLst/>
            <a:ahLst/>
            <a:cxnLst/>
            <a:rect l="l" t="t" r="r" b="b"/>
            <a:pathLst>
              <a:path w="2510028">
                <a:moveTo>
                  <a:pt x="0" y="0"/>
                </a:moveTo>
                <a:lnTo>
                  <a:pt x="2510028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4728" y="2772917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8773" y="2569464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2880360"/>
                </a:moveTo>
                <a:lnTo>
                  <a:pt x="0" y="0"/>
                </a:lnTo>
              </a:path>
            </a:pathLst>
          </a:custGeom>
          <a:ln w="13716">
            <a:solidFill>
              <a:srgbClr val="44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4520" y="2935223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0007" y="2935223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2152" y="2955798"/>
            <a:ext cx="178308" cy="0"/>
          </a:xfrm>
          <a:custGeom>
            <a:avLst/>
            <a:gdLst/>
            <a:ahLst/>
            <a:cxnLst/>
            <a:rect l="l" t="t" r="r" b="b"/>
            <a:pathLst>
              <a:path w="178308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49140" y="2734055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937260"/>
                </a:moveTo>
                <a:lnTo>
                  <a:pt x="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4728" y="2962655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914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4458" y="1961388"/>
            <a:ext cx="0" cy="1024128"/>
          </a:xfrm>
          <a:custGeom>
            <a:avLst/>
            <a:gdLst/>
            <a:ahLst/>
            <a:cxnLst/>
            <a:rect l="l" t="t" r="r" b="b"/>
            <a:pathLst>
              <a:path h="1024128">
                <a:moveTo>
                  <a:pt x="0" y="1024128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4728" y="3179826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9444" y="3378708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4728" y="3376421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23160" y="3369564"/>
            <a:ext cx="0" cy="1019556"/>
          </a:xfrm>
          <a:custGeom>
            <a:avLst/>
            <a:gdLst/>
            <a:ahLst/>
            <a:cxnLst/>
            <a:rect l="l" t="t" r="r" b="b"/>
            <a:pathLst>
              <a:path h="1019556">
                <a:moveTo>
                  <a:pt x="0" y="1019556"/>
                </a:moveTo>
                <a:lnTo>
                  <a:pt x="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2171" y="3369564"/>
            <a:ext cx="0" cy="987551"/>
          </a:xfrm>
          <a:custGeom>
            <a:avLst/>
            <a:gdLst/>
            <a:ahLst/>
            <a:cxnLst/>
            <a:rect l="l" t="t" r="r" b="b"/>
            <a:pathLst>
              <a:path h="987551">
                <a:moveTo>
                  <a:pt x="0" y="987551"/>
                </a:moveTo>
                <a:lnTo>
                  <a:pt x="0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4728" y="3577590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1155" y="3653028"/>
            <a:ext cx="635507" cy="0"/>
          </a:xfrm>
          <a:custGeom>
            <a:avLst/>
            <a:gdLst/>
            <a:ahLst/>
            <a:cxnLst/>
            <a:rect l="l" t="t" r="r" b="b"/>
            <a:pathLst>
              <a:path w="635507">
                <a:moveTo>
                  <a:pt x="0" y="0"/>
                </a:moveTo>
                <a:lnTo>
                  <a:pt x="635507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26664" y="3653028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3571" y="3653028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1011" y="3653028"/>
            <a:ext cx="1152143" cy="0"/>
          </a:xfrm>
          <a:custGeom>
            <a:avLst/>
            <a:gdLst/>
            <a:ahLst/>
            <a:cxnLst/>
            <a:rect l="l" t="t" r="r" b="b"/>
            <a:pathLst>
              <a:path w="1152144">
                <a:moveTo>
                  <a:pt x="0" y="0"/>
                </a:moveTo>
                <a:lnTo>
                  <a:pt x="1152143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9140" y="36301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70014" y="3973067"/>
            <a:ext cx="0" cy="928116"/>
          </a:xfrm>
          <a:custGeom>
            <a:avLst/>
            <a:gdLst/>
            <a:ahLst/>
            <a:cxnLst/>
            <a:rect l="l" t="t" r="r" b="b"/>
            <a:pathLst>
              <a:path h="928116">
                <a:moveTo>
                  <a:pt x="0" y="928116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3015" y="3977640"/>
            <a:ext cx="0" cy="918972"/>
          </a:xfrm>
          <a:custGeom>
            <a:avLst/>
            <a:gdLst/>
            <a:ahLst/>
            <a:cxnLst/>
            <a:rect l="l" t="t" r="r" b="b"/>
            <a:pathLst>
              <a:path h="918972">
                <a:moveTo>
                  <a:pt x="0" y="918972"/>
                </a:moveTo>
                <a:lnTo>
                  <a:pt x="0" y="0"/>
                </a:lnTo>
              </a:path>
            </a:pathLst>
          </a:custGeom>
          <a:ln w="18288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1155" y="4261103"/>
            <a:ext cx="635507" cy="0"/>
          </a:xfrm>
          <a:custGeom>
            <a:avLst/>
            <a:gdLst/>
            <a:ahLst/>
            <a:cxnLst/>
            <a:rect l="l" t="t" r="r" b="b"/>
            <a:pathLst>
              <a:path w="635507">
                <a:moveTo>
                  <a:pt x="0" y="0"/>
                </a:moveTo>
                <a:lnTo>
                  <a:pt x="635507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26664" y="4261103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33571" y="42611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53711" y="4082796"/>
            <a:ext cx="0" cy="1367027"/>
          </a:xfrm>
          <a:custGeom>
            <a:avLst/>
            <a:gdLst/>
            <a:ahLst/>
            <a:cxnLst/>
            <a:rect l="l" t="t" r="r" b="b"/>
            <a:pathLst>
              <a:path h="1367027">
                <a:moveTo>
                  <a:pt x="0" y="1367027"/>
                </a:moveTo>
                <a:lnTo>
                  <a:pt x="0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9232" y="4331970"/>
            <a:ext cx="676656" cy="0"/>
          </a:xfrm>
          <a:custGeom>
            <a:avLst/>
            <a:gdLst/>
            <a:ahLst/>
            <a:cxnLst/>
            <a:rect l="l" t="t" r="r" b="b"/>
            <a:pathLst>
              <a:path w="676655">
                <a:moveTo>
                  <a:pt x="0" y="0"/>
                </a:moveTo>
                <a:lnTo>
                  <a:pt x="676656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33871" y="4889753"/>
            <a:ext cx="1147572" cy="0"/>
          </a:xfrm>
          <a:custGeom>
            <a:avLst/>
            <a:gdLst/>
            <a:ahLst/>
            <a:cxnLst/>
            <a:rect l="l" t="t" r="r" b="b"/>
            <a:pathLst>
              <a:path w="1147572">
                <a:moveTo>
                  <a:pt x="0" y="0"/>
                </a:moveTo>
                <a:lnTo>
                  <a:pt x="1147572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44567" y="5442965"/>
            <a:ext cx="3941064" cy="0"/>
          </a:xfrm>
          <a:custGeom>
            <a:avLst/>
            <a:gdLst/>
            <a:ahLst/>
            <a:cxnLst/>
            <a:rect l="l" t="t" r="r" b="b"/>
            <a:pathLst>
              <a:path w="3941063">
                <a:moveTo>
                  <a:pt x="0" y="0"/>
                </a:moveTo>
                <a:lnTo>
                  <a:pt x="3941064" y="0"/>
                </a:lnTo>
              </a:path>
            </a:pathLst>
          </a:custGeom>
          <a:ln w="13716">
            <a:solidFill>
              <a:srgbClr val="2B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9908" y="126631"/>
            <a:ext cx="824801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899"/>
              </a:lnSpc>
              <a:tabLst>
                <a:tab pos="1393190" algn="l"/>
              </a:tabLst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20" dirty="0" smtClean="0">
                <a:latin typeface="Arial"/>
                <a:cs typeface="Arial"/>
              </a:rPr>
              <a:t> </a:t>
            </a:r>
            <a:r>
              <a:rPr sz="1750" b="1" spc="110" dirty="0" smtClean="0">
                <a:latin typeface="Arial"/>
                <a:cs typeface="Arial"/>
              </a:rPr>
              <a:t>4-19	</a:t>
            </a:r>
            <a:r>
              <a:rPr sz="1750" b="1" spc="-35" dirty="0" smtClean="0">
                <a:latin typeface="Arial"/>
                <a:cs typeface="Arial"/>
              </a:rPr>
              <a:t>The</a:t>
            </a:r>
            <a:r>
              <a:rPr sz="1750" b="1" spc="65" dirty="0" smtClean="0">
                <a:latin typeface="Arial"/>
                <a:cs typeface="Arial"/>
              </a:rPr>
              <a:t> </a:t>
            </a:r>
            <a:r>
              <a:rPr sz="1750" b="1" spc="-80" dirty="0" smtClean="0">
                <a:latin typeface="Arial"/>
                <a:cs typeface="Arial"/>
              </a:rPr>
              <a:t>operation</a:t>
            </a:r>
            <a:r>
              <a:rPr sz="1750" b="1" spc="175" dirty="0" smtClean="0">
                <a:latin typeface="Arial"/>
                <a:cs typeface="Arial"/>
              </a:rPr>
              <a:t> </a:t>
            </a:r>
            <a:r>
              <a:rPr sz="1750" b="1" spc="-85" dirty="0" smtClean="0">
                <a:latin typeface="Arial"/>
                <a:cs typeface="Arial"/>
              </a:rPr>
              <a:t>of</a:t>
            </a:r>
            <a:r>
              <a:rPr sz="1750" b="1" spc="-45" dirty="0" smtClean="0">
                <a:latin typeface="Arial"/>
                <a:cs typeface="Arial"/>
              </a:rPr>
              <a:t> </a:t>
            </a:r>
            <a:r>
              <a:rPr sz="1750" b="1" spc="-55" dirty="0" smtClean="0">
                <a:latin typeface="Arial"/>
                <a:cs typeface="Arial"/>
              </a:rPr>
              <a:t>the</a:t>
            </a:r>
            <a:r>
              <a:rPr sz="1750" b="1" spc="45" dirty="0" smtClean="0">
                <a:latin typeface="Arial"/>
                <a:cs typeface="Arial"/>
              </a:rPr>
              <a:t> </a:t>
            </a:r>
            <a:r>
              <a:rPr sz="1750" b="1" spc="-95" dirty="0" smtClean="0">
                <a:latin typeface="Arial"/>
                <a:cs typeface="Arial"/>
              </a:rPr>
              <a:t>XLAT</a:t>
            </a:r>
            <a:r>
              <a:rPr sz="1750" b="1" spc="235" dirty="0" smtClean="0">
                <a:latin typeface="Arial"/>
                <a:cs typeface="Arial"/>
              </a:rPr>
              <a:t> </a:t>
            </a:r>
            <a:r>
              <a:rPr sz="1750" b="1" spc="-100" dirty="0" smtClean="0">
                <a:latin typeface="Arial"/>
                <a:cs typeface="Arial"/>
              </a:rPr>
              <a:t>instruction</a:t>
            </a:r>
            <a:r>
              <a:rPr sz="1750" b="1" spc="114" dirty="0" smtClean="0">
                <a:latin typeface="Arial"/>
                <a:cs typeface="Arial"/>
              </a:rPr>
              <a:t> </a:t>
            </a:r>
            <a:r>
              <a:rPr sz="1750" b="1" spc="-70" dirty="0" smtClean="0">
                <a:latin typeface="Arial"/>
                <a:cs typeface="Arial"/>
              </a:rPr>
              <a:t>at</a:t>
            </a:r>
            <a:r>
              <a:rPr sz="1750" b="1" spc="40" dirty="0" smtClean="0">
                <a:latin typeface="Arial"/>
                <a:cs typeface="Arial"/>
              </a:rPr>
              <a:t> </a:t>
            </a:r>
            <a:r>
              <a:rPr sz="1750" b="1" spc="-70" dirty="0" smtClean="0">
                <a:latin typeface="Arial"/>
                <a:cs typeface="Arial"/>
              </a:rPr>
              <a:t>the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-95" dirty="0" smtClean="0">
                <a:latin typeface="Arial"/>
                <a:cs typeface="Arial"/>
              </a:rPr>
              <a:t>point</a:t>
            </a:r>
            <a:r>
              <a:rPr sz="1750" b="1" spc="-85" dirty="0" smtClean="0">
                <a:latin typeface="Arial"/>
                <a:cs typeface="Arial"/>
              </a:rPr>
              <a:t> </a:t>
            </a:r>
            <a:r>
              <a:rPr sz="1750" b="1" spc="-105" dirty="0" smtClean="0">
                <a:latin typeface="Arial"/>
                <a:cs typeface="Arial"/>
              </a:rPr>
              <a:t>just</a:t>
            </a:r>
            <a:r>
              <a:rPr sz="1750" b="1" spc="229" dirty="0" smtClean="0">
                <a:latin typeface="Arial"/>
                <a:cs typeface="Arial"/>
              </a:rPr>
              <a:t> </a:t>
            </a:r>
            <a:r>
              <a:rPr sz="1750" b="1" spc="-65" dirty="0" smtClean="0">
                <a:latin typeface="Arial"/>
                <a:cs typeface="Arial"/>
              </a:rPr>
              <a:t>before</a:t>
            </a:r>
            <a:r>
              <a:rPr sz="1750" b="1" spc="30" dirty="0" smtClean="0">
                <a:latin typeface="Arial"/>
                <a:cs typeface="Arial"/>
              </a:rPr>
              <a:t> </a:t>
            </a:r>
            <a:r>
              <a:rPr sz="1750" b="1" spc="35" dirty="0" smtClean="0">
                <a:latin typeface="Arial"/>
                <a:cs typeface="Arial"/>
              </a:rPr>
              <a:t>6DH</a:t>
            </a:r>
            <a:r>
              <a:rPr sz="1750" b="1" spc="155" dirty="0" smtClean="0">
                <a:latin typeface="Arial"/>
                <a:cs typeface="Arial"/>
              </a:rPr>
              <a:t> </a:t>
            </a:r>
            <a:r>
              <a:rPr sz="1750" b="1" spc="-120" dirty="0" smtClean="0">
                <a:latin typeface="Arial"/>
                <a:cs typeface="Arial"/>
              </a:rPr>
              <a:t>is</a:t>
            </a:r>
            <a:r>
              <a:rPr sz="1750" b="1" spc="-80" dirty="0" smtClean="0">
                <a:latin typeface="Arial"/>
                <a:cs typeface="Arial"/>
              </a:rPr>
              <a:t> loaded</a:t>
            </a:r>
            <a:r>
              <a:rPr sz="1750" b="1" spc="175" dirty="0" smtClean="0">
                <a:latin typeface="Arial"/>
                <a:cs typeface="Arial"/>
              </a:rPr>
              <a:t> </a:t>
            </a:r>
            <a:r>
              <a:rPr sz="1750" b="1" spc="-105" dirty="0" smtClean="0">
                <a:latin typeface="Arial"/>
                <a:cs typeface="Arial"/>
              </a:rPr>
              <a:t>into</a:t>
            </a:r>
            <a:r>
              <a:rPr sz="1750" b="1" spc="-140" dirty="0" smtClean="0">
                <a:latin typeface="Arial"/>
                <a:cs typeface="Arial"/>
              </a:rPr>
              <a:t> </a:t>
            </a:r>
            <a:r>
              <a:rPr sz="1750" b="1" spc="-105" dirty="0" smtClean="0">
                <a:latin typeface="Arial"/>
                <a:cs typeface="Arial"/>
              </a:rPr>
              <a:t>AL.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8527" y="1925551"/>
            <a:ext cx="349885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9100"/>
              </a:lnSpc>
            </a:pPr>
            <a:r>
              <a:rPr sz="1650" b="1" spc="-140" dirty="0" smtClean="0">
                <a:solidFill>
                  <a:srgbClr val="262626"/>
                </a:solidFill>
                <a:latin typeface="Courier New"/>
                <a:cs typeface="Courier New"/>
              </a:rPr>
              <a:t>EAX EBX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05988" y="2075179"/>
            <a:ext cx="31623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75" dirty="0" smtClean="0">
                <a:solidFill>
                  <a:srgbClr val="262626"/>
                </a:solidFill>
                <a:latin typeface="Arial"/>
                <a:cs typeface="Arial"/>
              </a:rPr>
              <a:t>0 </a:t>
            </a:r>
            <a:r>
              <a:rPr sz="1300" b="1" spc="-1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00" b="1" spc="50" dirty="0" smtClean="0">
                <a:solidFill>
                  <a:srgbClr val="262626"/>
                </a:solidFill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76420" y="1832864"/>
            <a:ext cx="380365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900" spc="-1425" dirty="0" smtClean="0">
                <a:solidFill>
                  <a:srgbClr val="262626"/>
                </a:solidFill>
                <a:latin typeface="Arial"/>
                <a:cs typeface="Arial"/>
              </a:rPr>
              <a:t>&lt;1</a:t>
            </a:r>
            <a:endParaRPr sz="4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51040" y="2157476"/>
            <a:ext cx="50292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25" dirty="0" smtClean="0">
                <a:solidFill>
                  <a:srgbClr val="262626"/>
                </a:solidFill>
                <a:latin typeface="Arial"/>
                <a:cs typeface="Arial"/>
              </a:rPr>
              <a:t>11006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05988" y="2486659"/>
            <a:ext cx="3206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75" dirty="0" smtClean="0">
                <a:solidFill>
                  <a:srgbClr val="262626"/>
                </a:solidFill>
                <a:latin typeface="Arial"/>
                <a:cs typeface="Arial"/>
              </a:rPr>
              <a:t>0 </a:t>
            </a:r>
            <a:r>
              <a:rPr sz="1300" b="1" spc="-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00" b="1" spc="120" dirty="0" smtClean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2483" y="2482088"/>
            <a:ext cx="31051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40" dirty="0" smtClean="0">
                <a:solidFill>
                  <a:srgbClr val="262626"/>
                </a:solidFill>
                <a:latin typeface="Arial"/>
                <a:cs typeface="Arial"/>
              </a:rPr>
              <a:t>1 </a:t>
            </a:r>
            <a:r>
              <a:rPr sz="1300" b="1" spc="3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00" b="1" spc="75" dirty="0" smtClean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19220" y="2587244"/>
            <a:ext cx="725805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88645" algn="l"/>
              </a:tabLst>
            </a:pPr>
            <a:r>
              <a:rPr sz="1300" b="1" spc="25" dirty="0" smtClean="0">
                <a:solidFill>
                  <a:srgbClr val="262626"/>
                </a:solidFill>
                <a:latin typeface="Arial"/>
                <a:cs typeface="Arial"/>
              </a:rPr>
              <a:t>1000	</a:t>
            </a:r>
            <a:r>
              <a:rPr sz="1300" spc="195" dirty="0" smtClean="0">
                <a:solidFill>
                  <a:srgbClr val="383838"/>
                </a:solidFill>
                <a:latin typeface="Courier New"/>
                <a:cs typeface="Courier New"/>
              </a:rPr>
              <a:t>+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51040" y="2568955"/>
            <a:ext cx="502920" cy="1009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1300" b="1" spc="10" dirty="0" smtClean="0">
                <a:solidFill>
                  <a:srgbClr val="262626"/>
                </a:solidFill>
                <a:latin typeface="Arial"/>
                <a:cs typeface="Arial"/>
              </a:rPr>
              <a:t>11004</a:t>
            </a:r>
            <a:endParaRPr sz="1300">
              <a:latin typeface="Arial"/>
              <a:cs typeface="Arial"/>
            </a:endParaRPr>
          </a:p>
          <a:p>
            <a:pPr marL="17145">
              <a:lnSpc>
                <a:spcPts val="1550"/>
              </a:lnSpc>
            </a:pPr>
            <a:r>
              <a:rPr sz="1300" b="1" spc="20" dirty="0" smtClean="0">
                <a:solidFill>
                  <a:srgbClr val="262626"/>
                </a:solidFill>
                <a:latin typeface="Arial"/>
                <a:cs typeface="Arial"/>
              </a:rPr>
              <a:t>11003</a:t>
            </a:r>
            <a:endParaRPr sz="13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30"/>
              </a:spcBef>
            </a:pPr>
            <a:r>
              <a:rPr sz="1300" b="1" spc="10" dirty="0" smtClean="0">
                <a:solidFill>
                  <a:srgbClr val="262626"/>
                </a:solidFill>
                <a:latin typeface="Arial"/>
                <a:cs typeface="Arial"/>
              </a:rPr>
              <a:t>11002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300" b="1" spc="10" dirty="0" smtClean="0">
                <a:solidFill>
                  <a:srgbClr val="262626"/>
                </a:solidFill>
                <a:latin typeface="Arial"/>
                <a:cs typeface="Arial"/>
              </a:rPr>
              <a:t>11001</a:t>
            </a:r>
            <a:endParaRPr sz="1300">
              <a:latin typeface="Arial"/>
              <a:cs typeface="Arial"/>
            </a:endParaRPr>
          </a:p>
          <a:p>
            <a:pPr marL="17145">
              <a:lnSpc>
                <a:spcPts val="1550"/>
              </a:lnSpc>
            </a:pPr>
            <a:r>
              <a:rPr sz="1300" b="1" spc="20" dirty="0" smtClean="0">
                <a:solidFill>
                  <a:srgbClr val="262626"/>
                </a:solidFill>
                <a:latin typeface="Arial"/>
                <a:cs typeface="Arial"/>
              </a:rPr>
              <a:t>11000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08024" y="2313432"/>
            <a:ext cx="525145" cy="1101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200" spc="-434" dirty="0" smtClean="0">
                <a:solidFill>
                  <a:srgbClr val="0F0F0F"/>
                </a:solidFill>
                <a:latin typeface="Arial"/>
                <a:cs typeface="Arial"/>
              </a:rPr>
              <a:t>--</a:t>
            </a:r>
            <a:endParaRPr sz="7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99564" y="2723134"/>
            <a:ext cx="233679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720" dirty="0" smtClean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25444" y="2798064"/>
            <a:ext cx="1809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620" dirty="0" smtClean="0">
                <a:solidFill>
                  <a:srgbClr val="0F0F0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19320" y="3145028"/>
            <a:ext cx="3968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 smtClean="0">
                <a:solidFill>
                  <a:srgbClr val="262626"/>
                </a:solidFill>
                <a:latin typeface="Arial"/>
                <a:cs typeface="Arial"/>
              </a:rPr>
              <a:t>1005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67560" y="3390645"/>
            <a:ext cx="26860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-75" dirty="0" smtClean="0">
                <a:solidFill>
                  <a:srgbClr val="262626"/>
                </a:solidFill>
                <a:latin typeface="Arial"/>
                <a:cs typeface="Arial"/>
              </a:rPr>
              <a:t>cs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28079" y="3464814"/>
            <a:ext cx="431800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2245" dirty="0" smtClean="0">
                <a:solidFill>
                  <a:srgbClr val="0F0F0F"/>
                </a:solidFill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72132" y="3869435"/>
            <a:ext cx="26098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25" dirty="0" smtClean="0">
                <a:solidFill>
                  <a:srgbClr val="262626"/>
                </a:solidFill>
                <a:latin typeface="Courier New"/>
                <a:cs typeface="Courier New"/>
              </a:rPr>
              <a:t>OS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39644" y="3894835"/>
            <a:ext cx="69469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05" dirty="0" smtClean="0">
                <a:solidFill>
                  <a:srgbClr val="0F0F0F"/>
                </a:solidFill>
                <a:latin typeface="Arial"/>
                <a:cs typeface="Arial"/>
              </a:rPr>
              <a:t>1 </a:t>
            </a:r>
            <a:r>
              <a:rPr sz="1300" b="1" spc="95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1300" b="1" spc="75" dirty="0" smtClean="0">
                <a:solidFill>
                  <a:srgbClr val="262626"/>
                </a:solidFill>
                <a:latin typeface="Arial"/>
                <a:cs typeface="Arial"/>
              </a:rPr>
              <a:t>0 </a:t>
            </a:r>
            <a:r>
              <a:rPr sz="1300" b="1" spc="-1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00" b="1" spc="75" dirty="0" smtClean="0">
                <a:solidFill>
                  <a:srgbClr val="262626"/>
                </a:solidFill>
                <a:latin typeface="Arial"/>
                <a:cs typeface="Arial"/>
              </a:rPr>
              <a:t>0 </a:t>
            </a:r>
            <a:r>
              <a:rPr sz="1300" b="1" spc="-1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300" b="1" spc="75" dirty="0" smtClean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95291" y="3876547"/>
            <a:ext cx="13081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60" dirty="0" smtClean="0">
                <a:solidFill>
                  <a:srgbClr val="383838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25744" y="3819144"/>
            <a:ext cx="12255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85" dirty="0" smtClean="0">
                <a:solidFill>
                  <a:srgbClr val="0F0F0F"/>
                </a:solidFill>
                <a:latin typeface="Times New Roman"/>
                <a:cs typeface="Times New Roman"/>
              </a:rPr>
              <a:t>....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68928" y="4068571"/>
            <a:ext cx="498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20" dirty="0" smtClean="0">
                <a:solidFill>
                  <a:srgbClr val="262626"/>
                </a:solidFill>
                <a:latin typeface="Arial"/>
                <a:cs typeface="Arial"/>
              </a:rPr>
              <a:t>10000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49372" y="3699764"/>
            <a:ext cx="833119" cy="980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0" spc="322" baseline="-10606" dirty="0" smtClean="0">
                <a:solidFill>
                  <a:srgbClr val="0F0F0F"/>
                </a:solidFill>
                <a:latin typeface="Times New Roman"/>
                <a:cs typeface="Times New Roman"/>
              </a:rPr>
              <a:t>-</a:t>
            </a:r>
            <a:r>
              <a:rPr sz="8250" spc="202" baseline="-10606" dirty="0" smtClean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3100" spc="114" dirty="0" smtClean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6600" spc="262" baseline="-10732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endParaRPr sz="6600" baseline="-10732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19320" y="4699507"/>
            <a:ext cx="49403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 smtClean="0">
                <a:solidFill>
                  <a:srgbClr val="262626"/>
                </a:solidFill>
                <a:latin typeface="Arial"/>
                <a:cs typeface="Arial"/>
              </a:rPr>
              <a:t>11005</a:t>
            </a:r>
            <a:endParaRPr sz="13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55611" y="4736083"/>
            <a:ext cx="498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20" dirty="0" smtClean="0">
                <a:solidFill>
                  <a:srgbClr val="262626"/>
                </a:solidFill>
                <a:latin typeface="Arial"/>
                <a:cs typeface="Arial"/>
              </a:rPr>
              <a:t>10000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5" dirty="0" smtClean="0">
                <a:solidFill>
                  <a:srgbClr val="262626"/>
                </a:solidFill>
                <a:latin typeface="Arial"/>
                <a:cs typeface="Arial"/>
              </a:rPr>
              <a:t>ium</a:t>
            </a:r>
            <a:r>
              <a:rPr sz="800" i="1" spc="-2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15" dirty="0" smtClean="0">
                <a:latin typeface="Arial"/>
                <a:cs typeface="Arial"/>
              </a:rPr>
              <a:t>Processor,</a:t>
            </a:r>
            <a:r>
              <a:rPr sz="800" i="1" spc="6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F0F0F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F0F0F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F0F0F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F0F0F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F0F0F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F0F0F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F0F0F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iu</a:t>
            </a:r>
            <a:r>
              <a:rPr sz="800" i="1" spc="40" dirty="0" smtClean="0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OUT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74405" cy="401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 &amp; OUT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</a:t>
            </a:r>
            <a:endParaRPr sz="3200">
              <a:latin typeface="Arial"/>
              <a:cs typeface="Arial"/>
            </a:endParaRPr>
          </a:p>
          <a:p>
            <a:pPr marL="23812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AL,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EAX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OUT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AL,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X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2"/>
              </a:spcBef>
            </a:pPr>
            <a:endParaRPr sz="70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18312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Oft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575675" cy="3909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84455" indent="-287020" algn="just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ix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d-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5" dirty="0" smtClean="0">
                <a:latin typeface="Arial"/>
                <a:cs typeface="Arial"/>
              </a:rPr>
              <a:t>ROM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15" dirty="0" smtClean="0">
                <a:latin typeface="Arial"/>
                <a:cs typeface="Arial"/>
              </a:rPr>
              <a:t> nu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fix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read-on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59436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fixe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RAM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fica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conf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53375" cy="204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rt)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•"/>
            </a:pPr>
            <a:endParaRPr sz="600"/>
          </a:p>
          <a:p>
            <a:pPr marL="355600" marR="12700" indent="-342900" algn="just">
              <a:lnSpc>
                <a:spcPct val="99700"/>
              </a:lnSpc>
              <a:buClr>
                <a:srgbClr val="0D4000"/>
              </a:buClr>
              <a:buSzPct val="95522"/>
              <a:buFont typeface="Arial"/>
              <a:buChar char="•"/>
              <a:tabLst>
                <a:tab pos="354965" algn="l"/>
              </a:tabLst>
            </a:pPr>
            <a:r>
              <a:rPr sz="3350" spc="-80" dirty="0" smtClean="0">
                <a:latin typeface="Arial"/>
                <a:cs typeface="Arial"/>
              </a:rPr>
              <a:t>Fixe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75" dirty="0" smtClean="0">
                <a:latin typeface="Arial"/>
                <a:cs typeface="Arial"/>
              </a:rPr>
              <a:t>-p</a:t>
            </a:r>
            <a:r>
              <a:rPr sz="3350" spc="-105" dirty="0" smtClean="0">
                <a:latin typeface="Arial"/>
                <a:cs typeface="Arial"/>
              </a:rPr>
              <a:t>o</a:t>
            </a:r>
            <a:r>
              <a:rPr sz="3350" spc="-55" dirty="0" smtClean="0">
                <a:latin typeface="Arial"/>
                <a:cs typeface="Arial"/>
              </a:rPr>
              <a:t>rt</a:t>
            </a:r>
            <a:r>
              <a:rPr sz="3350" spc="-70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a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75" dirty="0" smtClean="0">
                <a:latin typeface="Arial"/>
                <a:cs typeface="Arial"/>
              </a:rPr>
              <a:t>dr</a:t>
            </a:r>
            <a:r>
              <a:rPr sz="3350" spc="-105" dirty="0" smtClean="0">
                <a:latin typeface="Arial"/>
                <a:cs typeface="Arial"/>
              </a:rPr>
              <a:t>e</a:t>
            </a:r>
            <a:r>
              <a:rPr sz="3350" spc="-85" dirty="0" smtClean="0">
                <a:latin typeface="Arial"/>
                <a:cs typeface="Arial"/>
              </a:rPr>
              <a:t>s</a:t>
            </a:r>
            <a:r>
              <a:rPr sz="3350" spc="-80" dirty="0" smtClean="0">
                <a:latin typeface="Arial"/>
                <a:cs typeface="Arial"/>
              </a:rPr>
              <a:t>s</a:t>
            </a:r>
            <a:r>
              <a:rPr sz="3350" spc="-75" dirty="0" smtClean="0">
                <a:latin typeface="Arial"/>
                <a:cs typeface="Arial"/>
              </a:rPr>
              <a:t>ing</a:t>
            </a:r>
            <a:r>
              <a:rPr sz="335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 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30" dirty="0" smtClean="0">
                <a:latin typeface="Arial"/>
                <a:cs typeface="Arial"/>
              </a:rPr>
              <a:t>n</a:t>
            </a:r>
            <a:r>
              <a:rPr sz="2800" spc="-55" dirty="0" smtClean="0">
                <a:latin typeface="Arial"/>
                <a:cs typeface="Arial"/>
              </a:rPr>
              <a:t>’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marL="355600" marR="12700" indent="-342900">
              <a:lnSpc>
                <a:spcPts val="3840"/>
              </a:lnSpc>
              <a:buClr>
                <a:srgbClr val="0D4000"/>
              </a:buClr>
              <a:buSzPct val="95522"/>
              <a:buFont typeface="Arial"/>
              <a:buChar char="•"/>
              <a:tabLst>
                <a:tab pos="354965" algn="l"/>
              </a:tabLst>
            </a:pPr>
            <a:r>
              <a:rPr sz="3350" spc="-360" dirty="0" smtClean="0">
                <a:latin typeface="Arial"/>
                <a:cs typeface="Arial"/>
              </a:rPr>
              <a:t>V</a:t>
            </a:r>
            <a:r>
              <a:rPr sz="3350" spc="-65" dirty="0" smtClean="0">
                <a:latin typeface="Arial"/>
                <a:cs typeface="Arial"/>
              </a:rPr>
              <a:t>ari</a:t>
            </a:r>
            <a:r>
              <a:rPr sz="3350" spc="-110" dirty="0" smtClean="0">
                <a:latin typeface="Arial"/>
                <a:cs typeface="Arial"/>
              </a:rPr>
              <a:t>a</a:t>
            </a:r>
            <a:r>
              <a:rPr sz="3350" spc="-70" dirty="0" smtClean="0">
                <a:latin typeface="Arial"/>
                <a:cs typeface="Arial"/>
              </a:rPr>
              <a:t>bl</a:t>
            </a:r>
            <a:r>
              <a:rPr sz="3350" spc="-110" dirty="0" smtClean="0">
                <a:latin typeface="Arial"/>
                <a:cs typeface="Arial"/>
              </a:rPr>
              <a:t>e</a:t>
            </a:r>
            <a:r>
              <a:rPr sz="3350" spc="-75" dirty="0" smtClean="0">
                <a:latin typeface="Arial"/>
                <a:cs typeface="Arial"/>
              </a:rPr>
              <a:t>-p</a:t>
            </a:r>
            <a:r>
              <a:rPr sz="3350" spc="-105" dirty="0" smtClean="0">
                <a:latin typeface="Arial"/>
                <a:cs typeface="Arial"/>
              </a:rPr>
              <a:t>o</a:t>
            </a:r>
            <a:r>
              <a:rPr sz="3350" spc="-55" dirty="0" smtClean="0">
                <a:latin typeface="Arial"/>
                <a:cs typeface="Arial"/>
              </a:rPr>
              <a:t>rt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a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75" dirty="0" smtClean="0">
                <a:latin typeface="Arial"/>
                <a:cs typeface="Arial"/>
              </a:rPr>
              <a:t>dr</a:t>
            </a:r>
            <a:r>
              <a:rPr sz="3350" spc="-105" dirty="0" smtClean="0">
                <a:latin typeface="Arial"/>
                <a:cs typeface="Arial"/>
              </a:rPr>
              <a:t>e</a:t>
            </a:r>
            <a:r>
              <a:rPr sz="3350" spc="-85" dirty="0" smtClean="0">
                <a:latin typeface="Arial"/>
                <a:cs typeface="Arial"/>
              </a:rPr>
              <a:t>s</a:t>
            </a:r>
            <a:r>
              <a:rPr sz="3350" spc="-80" dirty="0" smtClean="0">
                <a:latin typeface="Arial"/>
                <a:cs typeface="Arial"/>
              </a:rPr>
              <a:t>s</a:t>
            </a:r>
            <a:r>
              <a:rPr sz="3350" spc="-75" dirty="0" smtClean="0">
                <a:latin typeface="Arial"/>
                <a:cs typeface="Arial"/>
              </a:rPr>
              <a:t>ing</a:t>
            </a:r>
            <a:r>
              <a:rPr sz="335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 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2"/>
              </a:spcBef>
            </a:pPr>
            <a:endParaRPr sz="550"/>
          </a:p>
          <a:p>
            <a:pPr marL="756285" marR="956944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DX,</a:t>
            </a:r>
            <a:r>
              <a:rPr sz="2800" spc="-15" dirty="0" smtClean="0">
                <a:latin typeface="Arial"/>
                <a:cs typeface="Arial"/>
              </a:rPr>
              <a:t> 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ed)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urin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4767" y="2487167"/>
            <a:ext cx="3657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4767" y="3557015"/>
            <a:ext cx="292608" cy="89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7903" y="1927098"/>
            <a:ext cx="1536192" cy="0"/>
          </a:xfrm>
          <a:custGeom>
            <a:avLst/>
            <a:gdLst/>
            <a:ahLst/>
            <a:cxnLst/>
            <a:rect l="l" t="t" r="r" b="b"/>
            <a:pathLst>
              <a:path w="1536191">
                <a:moveTo>
                  <a:pt x="0" y="0"/>
                </a:moveTo>
                <a:lnTo>
                  <a:pt x="1536192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619" y="5273802"/>
            <a:ext cx="1522476" cy="0"/>
          </a:xfrm>
          <a:custGeom>
            <a:avLst/>
            <a:gdLst/>
            <a:ahLst/>
            <a:cxnLst/>
            <a:rect l="l" t="t" r="r" b="b"/>
            <a:pathLst>
              <a:path w="1522476">
                <a:moveTo>
                  <a:pt x="0" y="0"/>
                </a:moveTo>
                <a:lnTo>
                  <a:pt x="1522476" y="0"/>
                </a:lnTo>
              </a:path>
            </a:pathLst>
          </a:custGeom>
          <a:ln w="22860">
            <a:solidFill>
              <a:srgbClr val="342F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2666" y="1915667"/>
            <a:ext cx="0" cy="3369564"/>
          </a:xfrm>
          <a:custGeom>
            <a:avLst/>
            <a:gdLst/>
            <a:ahLst/>
            <a:cxnLst/>
            <a:rect l="l" t="t" r="r" b="b"/>
            <a:pathLst>
              <a:path h="3369564">
                <a:moveTo>
                  <a:pt x="0" y="3369564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1235" y="2610611"/>
            <a:ext cx="3127248" cy="0"/>
          </a:xfrm>
          <a:custGeom>
            <a:avLst/>
            <a:gdLst/>
            <a:ahLst/>
            <a:cxnLst/>
            <a:rect l="l" t="t" r="r" b="b"/>
            <a:pathLst>
              <a:path w="3127248">
                <a:moveTo>
                  <a:pt x="0" y="0"/>
                </a:moveTo>
                <a:lnTo>
                  <a:pt x="3127248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1235" y="3200400"/>
            <a:ext cx="3127248" cy="0"/>
          </a:xfrm>
          <a:custGeom>
            <a:avLst/>
            <a:gdLst/>
            <a:ahLst/>
            <a:cxnLst/>
            <a:rect l="l" t="t" r="r" b="b"/>
            <a:pathLst>
              <a:path w="3127248">
                <a:moveTo>
                  <a:pt x="0" y="0"/>
                </a:moveTo>
                <a:lnTo>
                  <a:pt x="3127248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1235" y="3687317"/>
            <a:ext cx="3127248" cy="0"/>
          </a:xfrm>
          <a:custGeom>
            <a:avLst/>
            <a:gdLst/>
            <a:ahLst/>
            <a:cxnLst/>
            <a:rect l="l" t="t" r="r" b="b"/>
            <a:pathLst>
              <a:path w="3127248">
                <a:moveTo>
                  <a:pt x="0" y="0"/>
                </a:moveTo>
                <a:lnTo>
                  <a:pt x="3127248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1235" y="4279391"/>
            <a:ext cx="3127248" cy="0"/>
          </a:xfrm>
          <a:custGeom>
            <a:avLst/>
            <a:gdLst/>
            <a:ahLst/>
            <a:cxnLst/>
            <a:rect l="l" t="t" r="r" b="b"/>
            <a:pathLst>
              <a:path w="3127248">
                <a:moveTo>
                  <a:pt x="0" y="0"/>
                </a:moveTo>
                <a:lnTo>
                  <a:pt x="3127248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7376" y="4862321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1235" y="4969764"/>
            <a:ext cx="3145536" cy="0"/>
          </a:xfrm>
          <a:custGeom>
            <a:avLst/>
            <a:gdLst/>
            <a:ahLst/>
            <a:cxnLst/>
            <a:rect l="l" t="t" r="r" b="b"/>
            <a:pathLst>
              <a:path w="3145536">
                <a:moveTo>
                  <a:pt x="0" y="0"/>
                </a:moveTo>
                <a:lnTo>
                  <a:pt x="3145536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9908" y="126631"/>
            <a:ext cx="813435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899"/>
              </a:lnSpc>
              <a:tabLst>
                <a:tab pos="139319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4-20	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signals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 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microprocessor-based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system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OUT 19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,AX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instruction.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0844" y="1570482"/>
            <a:ext cx="221869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05" dirty="0" smtClean="0">
                <a:solidFill>
                  <a:srgbClr val="424242"/>
                </a:solidFill>
                <a:latin typeface="Arial"/>
                <a:cs typeface="Arial"/>
              </a:rPr>
              <a:t>Microprocessor-based </a:t>
            </a:r>
            <a:r>
              <a:rPr sz="1350" b="1" spc="-16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95" dirty="0" smtClean="0">
                <a:solidFill>
                  <a:srgbClr val="424242"/>
                </a:solidFill>
                <a:latin typeface="Arial"/>
                <a:cs typeface="Arial"/>
              </a:rPr>
              <a:t>system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1828" y="2334005"/>
            <a:ext cx="80073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60" dirty="0" smtClean="0">
                <a:solidFill>
                  <a:srgbClr val="424242"/>
                </a:solidFill>
                <a:latin typeface="Arial"/>
                <a:cs typeface="Arial"/>
              </a:rPr>
              <a:t>(</a:t>
            </a:r>
            <a:r>
              <a:rPr sz="1350" b="1" spc="-95" dirty="0" smtClean="0">
                <a:solidFill>
                  <a:srgbClr val="424242"/>
                </a:solidFill>
                <a:latin typeface="Arial"/>
                <a:cs typeface="Arial"/>
              </a:rPr>
              <a:t>Port</a:t>
            </a:r>
            <a:r>
              <a:rPr sz="1350" b="1" spc="5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70" dirty="0" smtClean="0">
                <a:solidFill>
                  <a:srgbClr val="424242"/>
                </a:solidFill>
                <a:latin typeface="Arial"/>
                <a:cs typeface="Arial"/>
              </a:rPr>
              <a:t>data</a:t>
            </a:r>
            <a:r>
              <a:rPr sz="1350" b="1" spc="-45" dirty="0" smtClean="0">
                <a:solidFill>
                  <a:srgbClr val="424242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9268" y="2740914"/>
            <a:ext cx="144526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45" dirty="0" smtClean="0">
                <a:solidFill>
                  <a:srgbClr val="424242"/>
                </a:solidFill>
                <a:latin typeface="Arial"/>
                <a:cs typeface="Arial"/>
              </a:rPr>
              <a:t>Data</a:t>
            </a:r>
            <a:r>
              <a:rPr sz="1350" b="1" spc="-3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05" dirty="0" smtClean="0">
                <a:solidFill>
                  <a:srgbClr val="424242"/>
                </a:solidFill>
                <a:latin typeface="Arial"/>
                <a:cs typeface="Arial"/>
              </a:rPr>
              <a:t>bus</a:t>
            </a:r>
            <a:r>
              <a:rPr sz="1350" b="1" spc="-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50" b="1" spc="110" dirty="0" smtClean="0">
                <a:solidFill>
                  <a:srgbClr val="424242"/>
                </a:solidFill>
                <a:latin typeface="Arial"/>
                <a:cs typeface="Arial"/>
              </a:rPr>
              <a:t>(0</a:t>
            </a:r>
            <a:r>
              <a:rPr sz="1250" b="1" spc="15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1250" b="1" spc="370" dirty="0" smtClean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250" b="1" spc="60" dirty="0" smtClean="0">
                <a:solidFill>
                  <a:srgbClr val="424242"/>
                </a:solidFill>
                <a:latin typeface="Arial"/>
                <a:cs typeface="Arial"/>
              </a:rPr>
              <a:t>015)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6340" y="2772917"/>
            <a:ext cx="17214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05" dirty="0" smtClean="0">
                <a:solidFill>
                  <a:srgbClr val="424242"/>
                </a:solidFill>
                <a:latin typeface="Arial"/>
                <a:cs typeface="Arial"/>
              </a:rPr>
              <a:t>Contents</a:t>
            </a:r>
            <a:r>
              <a:rPr sz="1350" b="1" spc="8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30" dirty="0" smtClean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1350" b="1" spc="6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75" dirty="0" smtClean="0">
                <a:solidFill>
                  <a:srgbClr val="424242"/>
                </a:solidFill>
                <a:latin typeface="Arial"/>
                <a:cs typeface="Arial"/>
              </a:rPr>
              <a:t>re</a:t>
            </a:r>
            <a:r>
              <a:rPr sz="1350" b="1" spc="-80" dirty="0" smtClean="0">
                <a:solidFill>
                  <a:srgbClr val="424242"/>
                </a:solidFill>
                <a:latin typeface="Arial"/>
                <a:cs typeface="Arial"/>
              </a:rPr>
              <a:t>g</a:t>
            </a:r>
            <a:r>
              <a:rPr sz="1350" b="1" spc="-165" dirty="0" smtClean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350" b="1" spc="-90" dirty="0" smtClean="0">
                <a:solidFill>
                  <a:srgbClr val="424242"/>
                </a:solidFill>
                <a:latin typeface="Arial"/>
                <a:cs typeface="Arial"/>
              </a:rPr>
              <a:t>ster</a:t>
            </a:r>
            <a:r>
              <a:rPr sz="1350" b="1" spc="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05" dirty="0" smtClean="0">
                <a:solidFill>
                  <a:srgbClr val="424242"/>
                </a:solidFill>
                <a:latin typeface="Arial"/>
                <a:cs typeface="Arial"/>
              </a:rPr>
              <a:t>AX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0952" y="3417570"/>
            <a:ext cx="105219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60" dirty="0" smtClean="0">
                <a:solidFill>
                  <a:srgbClr val="424242"/>
                </a:solidFill>
                <a:latin typeface="Arial"/>
                <a:cs typeface="Arial"/>
              </a:rPr>
              <a:t>(</a:t>
            </a:r>
            <a:r>
              <a:rPr sz="1350" b="1" spc="-95" dirty="0" smtClean="0">
                <a:solidFill>
                  <a:srgbClr val="424242"/>
                </a:solidFill>
                <a:latin typeface="Arial"/>
                <a:cs typeface="Arial"/>
              </a:rPr>
              <a:t>Port</a:t>
            </a:r>
            <a:r>
              <a:rPr sz="1350" b="1" spc="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00" dirty="0" smtClean="0">
                <a:solidFill>
                  <a:srgbClr val="424242"/>
                </a:solidFill>
                <a:latin typeface="Arial"/>
                <a:cs typeface="Arial"/>
              </a:rPr>
              <a:t>address</a:t>
            </a:r>
            <a:r>
              <a:rPr sz="1350" b="1" spc="-55" dirty="0" smtClean="0">
                <a:solidFill>
                  <a:srgbClr val="424242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7276" y="3873754"/>
            <a:ext cx="511809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5" dirty="0" smtClean="0">
                <a:solidFill>
                  <a:srgbClr val="424242"/>
                </a:solidFill>
                <a:latin typeface="Arial"/>
                <a:cs typeface="Arial"/>
              </a:rPr>
              <a:t>0019H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0980" y="3838194"/>
            <a:ext cx="169735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20" dirty="0" smtClean="0">
                <a:solidFill>
                  <a:srgbClr val="424242"/>
                </a:solidFill>
                <a:latin typeface="Arial"/>
                <a:cs typeface="Arial"/>
              </a:rPr>
              <a:t>Address</a:t>
            </a:r>
            <a:r>
              <a:rPr sz="1350" b="1" spc="16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05" dirty="0" smtClean="0">
                <a:solidFill>
                  <a:srgbClr val="424242"/>
                </a:solidFill>
                <a:latin typeface="Arial"/>
                <a:cs typeface="Arial"/>
              </a:rPr>
              <a:t>bus</a:t>
            </a:r>
            <a:r>
              <a:rPr sz="1350" b="1" spc="-4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65" dirty="0" smtClean="0">
                <a:solidFill>
                  <a:srgbClr val="424242"/>
                </a:solidFill>
                <a:latin typeface="Arial"/>
                <a:cs typeface="Arial"/>
              </a:rPr>
              <a:t>(AD-A</a:t>
            </a:r>
            <a:r>
              <a:rPr sz="1350" b="1" spc="-22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50" b="1" spc="15" dirty="0" smtClean="0">
                <a:solidFill>
                  <a:srgbClr val="424242"/>
                </a:solidFill>
                <a:latin typeface="Arial"/>
                <a:cs typeface="Arial"/>
              </a:rPr>
              <a:t>15)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29532" y="4706873"/>
            <a:ext cx="97790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60" dirty="0" smtClean="0">
                <a:solidFill>
                  <a:srgbClr val="424242"/>
                </a:solidFill>
                <a:latin typeface="Arial"/>
                <a:cs typeface="Arial"/>
              </a:rPr>
              <a:t>(</a:t>
            </a:r>
            <a:r>
              <a:rPr sz="1350" b="1" spc="-95" dirty="0" smtClean="0">
                <a:solidFill>
                  <a:srgbClr val="424242"/>
                </a:solidFill>
                <a:latin typeface="Arial"/>
                <a:cs typeface="Arial"/>
              </a:rPr>
              <a:t>Port</a:t>
            </a:r>
            <a:r>
              <a:rPr sz="1350" b="1" spc="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20" dirty="0" smtClean="0">
                <a:solidFill>
                  <a:srgbClr val="424242"/>
                </a:solidFill>
                <a:latin typeface="Arial"/>
                <a:cs typeface="Arial"/>
              </a:rPr>
              <a:t>con</a:t>
            </a:r>
            <a:r>
              <a:rPr sz="1350" b="1" spc="0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350" b="1" spc="-135" dirty="0" smtClean="0">
                <a:solidFill>
                  <a:srgbClr val="5D5D5D"/>
                </a:solidFill>
                <a:latin typeface="Arial"/>
                <a:cs typeface="Arial"/>
              </a:rPr>
              <a:t>r</a:t>
            </a:r>
            <a:r>
              <a:rPr sz="1350" b="1" spc="-80" dirty="0" smtClean="0">
                <a:solidFill>
                  <a:srgbClr val="424242"/>
                </a:solidFill>
                <a:latin typeface="Arial"/>
                <a:cs typeface="Arial"/>
              </a:rPr>
              <a:t>ol</a:t>
            </a:r>
            <a:r>
              <a:rPr sz="1350" b="1" spc="-55" dirty="0" smtClean="0">
                <a:solidFill>
                  <a:srgbClr val="424242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0103" y="4856733"/>
            <a:ext cx="46609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5" dirty="0" smtClean="0">
                <a:solidFill>
                  <a:srgbClr val="424242"/>
                </a:solidFill>
                <a:latin typeface="Arial"/>
                <a:cs typeface="Arial"/>
              </a:rPr>
              <a:t>IOWC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4232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42324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42324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4232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BS</a:t>
            </a:r>
            <a:r>
              <a:rPr sz="4000" b="1" spc="-275" dirty="0" smtClean="0">
                <a:latin typeface="Arial"/>
                <a:cs typeface="Arial"/>
              </a:rPr>
              <a:t>W</a:t>
            </a:r>
            <a:r>
              <a:rPr sz="4000" b="1" spc="-30" dirty="0" smtClean="0">
                <a:latin typeface="Arial"/>
                <a:cs typeface="Arial"/>
              </a:rPr>
              <a:t>AP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68665" cy="454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98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akes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swaps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second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ird.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40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b="1" spc="-20" dirty="0" smtClean="0">
                <a:latin typeface="Arial"/>
                <a:cs typeface="Arial"/>
              </a:rPr>
              <a:t>b</a:t>
            </a:r>
            <a:r>
              <a:rPr sz="2800" b="1" spc="-55" dirty="0" smtClean="0">
                <a:latin typeface="Arial"/>
                <a:cs typeface="Arial"/>
              </a:rPr>
              <a:t>y</a:t>
            </a:r>
            <a:r>
              <a:rPr sz="2800" b="1" spc="-15" dirty="0" smtClean="0">
                <a:latin typeface="Arial"/>
                <a:cs typeface="Arial"/>
              </a:rPr>
              <a:t>te</a:t>
            </a:r>
            <a:r>
              <a:rPr sz="2800" b="1" spc="5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swa</a:t>
            </a:r>
            <a:r>
              <a:rPr sz="2800" b="1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 in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80486</a:t>
            </a:r>
            <a:r>
              <a:rPr sz="2800" spc="-2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Pentiu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</a:t>
            </a:r>
            <a:r>
              <a:rPr sz="2800" spc="-10" dirty="0" smtClean="0">
                <a:latin typeface="Arial"/>
                <a:cs typeface="Arial"/>
              </a:rPr>
              <a:t>cro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rs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1631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 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Ma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25" dirty="0" smtClean="0">
                <a:latin typeface="Arial"/>
                <a:cs typeface="Arial"/>
              </a:rPr>
              <a:t>hine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La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5" dirty="0" smtClean="0">
                <a:latin typeface="Arial"/>
                <a:cs typeface="Arial"/>
              </a:rPr>
              <a:t>age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8065" cy="4628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Native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its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vary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3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Over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,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m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ete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326390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give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;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 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50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OV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69630" cy="4994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var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CMOV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these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move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only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true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CMOVZ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resu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marR="60261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lim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but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8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is a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you ca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686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itch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843216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6	</a:t>
            </a:r>
            <a:r>
              <a:rPr sz="4000" b="1" spc="-30" dirty="0" smtClean="0">
                <a:latin typeface="Arial"/>
                <a:cs typeface="Arial"/>
              </a:rPr>
              <a:t>SEG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ENT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OVE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25" dirty="0" smtClean="0">
                <a:latin typeface="Arial"/>
                <a:cs typeface="Arial"/>
              </a:rPr>
              <a:t>RIDE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PR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FIX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3300" cy="421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ost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19888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mmer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 defa</a:t>
            </a:r>
            <a:r>
              <a:rPr sz="2800" spc="-10" dirty="0" smtClean="0">
                <a:latin typeface="Arial"/>
                <a:cs typeface="Arial"/>
              </a:rPr>
              <a:t>ult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11176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cannot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ix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jump</a:t>
            </a:r>
            <a:r>
              <a:rPr sz="2800" spc="-15" dirty="0" smtClean="0">
                <a:latin typeface="Arial"/>
                <a:cs typeface="Arial"/>
              </a:rPr>
              <a:t>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58737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Add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nate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625856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23315" algn="l"/>
              </a:tabLst>
            </a:pPr>
            <a:r>
              <a:rPr sz="4000" b="1" spc="-30" dirty="0" smtClean="0">
                <a:latin typeface="Arial"/>
                <a:cs typeface="Arial"/>
              </a:rPr>
              <a:t>4–</a:t>
            </a:r>
            <a:r>
              <a:rPr sz="4000" b="1" spc="-25" dirty="0" smtClean="0">
                <a:latin typeface="Arial"/>
                <a:cs typeface="Arial"/>
              </a:rPr>
              <a:t>7	</a:t>
            </a:r>
            <a:r>
              <a:rPr sz="4000" b="1" spc="-30" dirty="0" smtClean="0">
                <a:latin typeface="Arial"/>
                <a:cs typeface="Arial"/>
              </a:rPr>
              <a:t>AS</a:t>
            </a:r>
            <a:r>
              <a:rPr sz="4000" b="1" spc="-45" dirty="0" smtClean="0">
                <a:latin typeface="Arial"/>
                <a:cs typeface="Arial"/>
              </a:rPr>
              <a:t>S</a:t>
            </a:r>
            <a:r>
              <a:rPr sz="4000" b="1" spc="-30" dirty="0" smtClean="0">
                <a:latin typeface="Arial"/>
                <a:cs typeface="Arial"/>
              </a:rPr>
              <a:t>EM</a:t>
            </a:r>
            <a:r>
              <a:rPr sz="4000" b="1" spc="-50" dirty="0" smtClean="0">
                <a:latin typeface="Arial"/>
                <a:cs typeface="Arial"/>
              </a:rPr>
              <a:t>B</a:t>
            </a:r>
            <a:r>
              <a:rPr sz="4000" b="1" spc="-30" dirty="0" smtClean="0">
                <a:latin typeface="Arial"/>
                <a:cs typeface="Arial"/>
              </a:rPr>
              <a:t>LER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DE</a:t>
            </a:r>
            <a:r>
              <a:rPr sz="4000" b="1" spc="-345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AIL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50884" cy="4862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ways: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dels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que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cular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7556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compl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te 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un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embl</a:t>
            </a:r>
            <a:r>
              <a:rPr sz="2800" spc="-15" dirty="0" smtClean="0">
                <a:latin typeface="Arial"/>
                <a:cs typeface="Arial"/>
              </a:rPr>
              <a:t>ers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 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cas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Directives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80755" cy="5130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03568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nf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 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ry;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ot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0413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DB (de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5" dirty="0" smtClean="0">
                <a:latin typeface="Arial"/>
                <a:cs typeface="Arial"/>
              </a:rPr>
              <a:t>BYT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PT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 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dicate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siz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5" dirty="0" smtClean="0">
                <a:latin typeface="Arial"/>
                <a:cs typeface="Arial"/>
              </a:rPr>
              <a:t>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written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MAS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05" dirty="0" smtClean="0">
                <a:latin typeface="Arial"/>
                <a:cs typeface="Arial"/>
              </a:rPr>
              <a:t>Storing</a:t>
            </a:r>
            <a:r>
              <a:rPr sz="4200" b="1" spc="-75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95" dirty="0" smtClean="0">
                <a:latin typeface="Arial"/>
                <a:cs typeface="Arial"/>
              </a:rPr>
              <a:t>in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a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60" dirty="0" smtClean="0">
                <a:latin typeface="Arial"/>
                <a:cs typeface="Arial"/>
              </a:rPr>
              <a:t>Mem</a:t>
            </a:r>
            <a:r>
              <a:rPr sz="4200" b="1" spc="-150" dirty="0" smtClean="0">
                <a:latin typeface="Arial"/>
                <a:cs typeface="Arial"/>
              </a:rPr>
              <a:t>o</a:t>
            </a:r>
            <a:r>
              <a:rPr sz="4200" b="1" spc="-100" dirty="0" smtClean="0">
                <a:latin typeface="Arial"/>
                <a:cs typeface="Arial"/>
              </a:rPr>
              <a:t>ry</a:t>
            </a:r>
            <a:r>
              <a:rPr sz="4200" b="1" spc="-20" dirty="0" smtClean="0">
                <a:latin typeface="Arial"/>
                <a:cs typeface="Arial"/>
              </a:rPr>
              <a:t> </a:t>
            </a:r>
            <a:r>
              <a:rPr sz="4200" b="1" spc="-130" dirty="0" smtClean="0">
                <a:latin typeface="Arial"/>
                <a:cs typeface="Arial"/>
              </a:rPr>
              <a:t>Se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155" dirty="0" smtClean="0">
                <a:latin typeface="Arial"/>
                <a:cs typeface="Arial"/>
              </a:rPr>
              <a:t>me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3300" cy="4580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DB (</a:t>
            </a:r>
            <a:r>
              <a:rPr sz="3200" b="1" dirty="0" smtClean="0">
                <a:latin typeface="Arial"/>
                <a:cs typeface="Arial"/>
              </a:rPr>
              <a:t>defi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byt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DW (</a:t>
            </a:r>
            <a:r>
              <a:rPr sz="3200" b="1" spc="0" dirty="0" smtClean="0">
                <a:latin typeface="Arial"/>
                <a:cs typeface="Arial"/>
              </a:rPr>
              <a:t>defi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word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DD (</a:t>
            </a:r>
            <a:r>
              <a:rPr sz="3200" b="1" spc="0" dirty="0" smtClean="0">
                <a:latin typeface="Arial"/>
                <a:cs typeface="Arial"/>
              </a:rPr>
              <a:t>define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doubl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wor</a:t>
            </a:r>
            <a:r>
              <a:rPr sz="3200" b="1" spc="-3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 with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ASM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co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DQ </a:t>
            </a:r>
            <a:r>
              <a:rPr sz="3200" spc="-1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define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quadwor</a:t>
            </a:r>
            <a:r>
              <a:rPr sz="3200" b="1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DT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defi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ten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byt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-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directi</a:t>
            </a:r>
            <a:r>
              <a:rPr sz="3200" spc="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also 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795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symbo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size.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7567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rved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(?)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DB, D</a:t>
            </a:r>
            <a:r>
              <a:rPr sz="3200" spc="-17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DD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578850" cy="3776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2260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?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ric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CII va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ue,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 does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cific</a:t>
            </a:r>
            <a:r>
              <a:rPr sz="2800" spc="-15" dirty="0" smtClean="0">
                <a:latin typeface="Arial"/>
                <a:cs typeface="Arial"/>
              </a:rPr>
              <a:t> value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-sized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 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-sized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nds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ssi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ty</a:t>
            </a:r>
            <a:r>
              <a:rPr sz="2800" spc="-15" dirty="0" smtClean="0">
                <a:latin typeface="Arial"/>
                <a:cs typeface="Arial"/>
              </a:rPr>
              <a:t>pes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50" dirty="0" smtClean="0">
                <a:latin typeface="Arial"/>
                <a:cs typeface="Arial"/>
              </a:rPr>
              <a:t>AS</a:t>
            </a:r>
            <a:r>
              <a:rPr sz="4200" b="1" spc="-155" dirty="0" smtClean="0">
                <a:latin typeface="Arial"/>
                <a:cs typeface="Arial"/>
              </a:rPr>
              <a:t>SU</a:t>
            </a:r>
            <a:r>
              <a:rPr sz="4200" b="1" spc="-190" dirty="0" smtClean="0">
                <a:latin typeface="Arial"/>
                <a:cs typeface="Arial"/>
              </a:rPr>
              <a:t>M</a:t>
            </a:r>
            <a:r>
              <a:rPr sz="4200" b="1" spc="-100" dirty="0" smtClean="0">
                <a:latin typeface="Arial"/>
                <a:cs typeface="Arial"/>
              </a:rPr>
              <a:t>E,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EQ</a:t>
            </a:r>
            <a:r>
              <a:rPr sz="4200" b="1" spc="-170" dirty="0" smtClean="0">
                <a:latin typeface="Arial"/>
                <a:cs typeface="Arial"/>
              </a:rPr>
              <a:t>U</a:t>
            </a:r>
            <a:r>
              <a:rPr sz="4200" b="1" spc="-60" dirty="0" smtClean="0">
                <a:latin typeface="Arial"/>
                <a:cs typeface="Arial"/>
              </a:rPr>
              <a:t>,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and</a:t>
            </a:r>
            <a:r>
              <a:rPr sz="4200" b="1" spc="-75" dirty="0" smtClean="0">
                <a:latin typeface="Arial"/>
                <a:cs typeface="Arial"/>
              </a:rPr>
              <a:t> </a:t>
            </a:r>
            <a:r>
              <a:rPr sz="4200" b="1" spc="-160" dirty="0" smtClean="0">
                <a:latin typeface="Arial"/>
                <a:cs typeface="Arial"/>
              </a:rPr>
              <a:t>ORG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30895" cy="454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(EQ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ric,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ASCII,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to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54927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ates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imp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ify</a:t>
            </a:r>
            <a:r>
              <a:rPr sz="2800" spc="-15" dirty="0" smtClean="0">
                <a:latin typeface="Arial"/>
                <a:cs typeface="Arial"/>
              </a:rPr>
              <a:t> de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 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always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 BYTE,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DW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 QWO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28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assign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yte, word,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111"/>
            <a:ext cx="8389620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(or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starti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828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At 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mes,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 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solu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057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ASSUME 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lls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mes 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xtra,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50" dirty="0" smtClean="0">
                <a:latin typeface="Arial"/>
                <a:cs typeface="Arial"/>
              </a:rPr>
              <a:t>PR</a:t>
            </a:r>
            <a:r>
              <a:rPr sz="4200" b="1" spc="-180" dirty="0" smtClean="0">
                <a:latin typeface="Arial"/>
                <a:cs typeface="Arial"/>
              </a:rPr>
              <a:t>O</a:t>
            </a:r>
            <a:r>
              <a:rPr sz="4200" b="1" spc="-155" dirty="0" smtClean="0">
                <a:latin typeface="Arial"/>
                <a:cs typeface="Arial"/>
              </a:rPr>
              <a:t>C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and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50" dirty="0" smtClean="0">
                <a:latin typeface="Arial"/>
                <a:cs typeface="Arial"/>
              </a:rPr>
              <a:t>ENDP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34425" cy="454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(subr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</a:pPr>
            <a:endParaRPr sz="800"/>
          </a:p>
          <a:p>
            <a:pPr marL="756285" marR="828040" indent="-287020">
              <a:lnSpc>
                <a:spcPts val="336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950" spc="-75" dirty="0" smtClean="0">
                <a:latin typeface="Arial"/>
                <a:cs typeface="Arial"/>
              </a:rPr>
              <a:t>fo</a:t>
            </a:r>
            <a:r>
              <a:rPr sz="2950" spc="-50" dirty="0" smtClean="0">
                <a:latin typeface="Arial"/>
                <a:cs typeface="Arial"/>
              </a:rPr>
              <a:t>r</a:t>
            </a:r>
            <a:r>
              <a:rPr sz="2950" spc="-95" dirty="0" smtClean="0">
                <a:latin typeface="Arial"/>
                <a:cs typeface="Arial"/>
              </a:rPr>
              <a:t>ce</a:t>
            </a:r>
            <a:r>
              <a:rPr sz="2950" spc="-35" dirty="0" smtClean="0">
                <a:latin typeface="Arial"/>
                <a:cs typeface="Arial"/>
              </a:rPr>
              <a:t> </a:t>
            </a:r>
            <a:r>
              <a:rPr sz="2950" spc="-85" dirty="0" smtClean="0">
                <a:latin typeface="Arial"/>
                <a:cs typeface="Arial"/>
              </a:rPr>
              <a:t>s</a:t>
            </a:r>
            <a:r>
              <a:rPr sz="2950" spc="-55" dirty="0" smtClean="0">
                <a:latin typeface="Arial"/>
                <a:cs typeface="Arial"/>
              </a:rPr>
              <a:t>tr</a:t>
            </a:r>
            <a:r>
              <a:rPr sz="2950" spc="-90" dirty="0" smtClean="0">
                <a:latin typeface="Arial"/>
                <a:cs typeface="Arial"/>
              </a:rPr>
              <a:t>uc</a:t>
            </a:r>
            <a:r>
              <a:rPr sz="2950" spc="-45" dirty="0" smtClean="0">
                <a:latin typeface="Arial"/>
                <a:cs typeface="Arial"/>
              </a:rPr>
              <a:t>t</a:t>
            </a:r>
            <a:r>
              <a:rPr sz="2950" spc="-100" dirty="0" smtClean="0">
                <a:latin typeface="Arial"/>
                <a:cs typeface="Arial"/>
              </a:rPr>
              <a:t>u</a:t>
            </a:r>
            <a:r>
              <a:rPr sz="2950" spc="-55" dirty="0" smtClean="0">
                <a:latin typeface="Arial"/>
                <a:cs typeface="Arial"/>
              </a:rPr>
              <a:t>r</a:t>
            </a:r>
            <a:r>
              <a:rPr sz="2950" spc="-100" dirty="0" smtClean="0">
                <a:latin typeface="Arial"/>
                <a:cs typeface="Arial"/>
              </a:rPr>
              <a:t>e</a:t>
            </a:r>
            <a:r>
              <a:rPr sz="2950" spc="-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becaus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procedur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rly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efi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/>
          </a:p>
          <a:p>
            <a:pPr marL="355600" marR="5715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struct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viol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ver 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son,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3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 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RET</a:t>
            </a:r>
            <a:r>
              <a:rPr sz="3200" spc="-36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RETN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Both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PROC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ENDP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rectives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ame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111"/>
            <a:ext cx="8623300" cy="5923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58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PROC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ctive,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NEAR 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8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•"/>
            </a:pPr>
            <a:endParaRPr sz="800"/>
          </a:p>
          <a:p>
            <a:pPr marL="756285" marR="904875" lvl="1" indent="-287020">
              <a:lnSpc>
                <a:spcPts val="336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5" dirty="0" smtClean="0">
                <a:latin typeface="Arial"/>
                <a:cs typeface="Arial"/>
              </a:rPr>
              <a:t> 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idered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950" spc="-70" dirty="0" smtClean="0">
                <a:latin typeface="Arial"/>
                <a:cs typeface="Arial"/>
              </a:rPr>
              <a:t>lo</a:t>
            </a:r>
            <a:r>
              <a:rPr sz="2950" spc="-85" dirty="0" smtClean="0">
                <a:latin typeface="Arial"/>
                <a:cs typeface="Arial"/>
              </a:rPr>
              <a:t>c</a:t>
            </a:r>
            <a:r>
              <a:rPr sz="2950" spc="-70" dirty="0" smtClean="0">
                <a:latin typeface="Arial"/>
                <a:cs typeface="Arial"/>
              </a:rPr>
              <a:t>al</a:t>
            </a:r>
            <a:endParaRPr sz="295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548640" lvl="1" indent="-287020">
              <a:lnSpc>
                <a:spcPts val="336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8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AR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950" spc="-100" dirty="0" smtClean="0">
                <a:latin typeface="Arial"/>
                <a:cs typeface="Arial"/>
              </a:rPr>
              <a:t>g</a:t>
            </a:r>
            <a:r>
              <a:rPr sz="2950" spc="-35" dirty="0" smtClean="0">
                <a:latin typeface="Arial"/>
                <a:cs typeface="Arial"/>
              </a:rPr>
              <a:t>l</a:t>
            </a:r>
            <a:r>
              <a:rPr sz="2950" spc="-100" dirty="0" smtClean="0">
                <a:latin typeface="Arial"/>
                <a:cs typeface="Arial"/>
              </a:rPr>
              <a:t>o</a:t>
            </a:r>
            <a:r>
              <a:rPr sz="2950" spc="-90" dirty="0" smtClean="0">
                <a:latin typeface="Arial"/>
                <a:cs typeface="Arial"/>
              </a:rPr>
              <a:t>b</a:t>
            </a:r>
            <a:r>
              <a:rPr sz="2950" spc="-70" dirty="0" smtClean="0">
                <a:latin typeface="Arial"/>
                <a:cs typeface="Arial"/>
              </a:rPr>
              <a:t>al</a:t>
            </a:r>
            <a:endParaRPr sz="29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9"/>
              </a:spcBef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g</a:t>
            </a:r>
            <a:r>
              <a:rPr sz="3350" spc="-50" dirty="0" smtClean="0">
                <a:latin typeface="Arial"/>
                <a:cs typeface="Arial"/>
              </a:rPr>
              <a:t>l</a:t>
            </a:r>
            <a:r>
              <a:rPr sz="3350" spc="-95" dirty="0" smtClean="0">
                <a:latin typeface="Arial"/>
                <a:cs typeface="Arial"/>
              </a:rPr>
              <a:t>o</a:t>
            </a:r>
            <a:r>
              <a:rPr sz="3350" spc="-110" dirty="0" smtClean="0">
                <a:latin typeface="Arial"/>
                <a:cs typeface="Arial"/>
              </a:rPr>
              <a:t>b</a:t>
            </a:r>
            <a:r>
              <a:rPr sz="3350" spc="-70" dirty="0" smtClean="0">
                <a:latin typeface="Arial"/>
                <a:cs typeface="Arial"/>
              </a:rPr>
              <a:t>al</a:t>
            </a:r>
            <a:r>
              <a:rPr sz="335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5"/>
              </a:lnSpc>
            </a:pPr>
            <a:r>
              <a:rPr sz="320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SzPct val="95522"/>
              <a:buFont typeface="Arial"/>
              <a:buChar char="•"/>
              <a:tabLst>
                <a:tab pos="354965" algn="l"/>
              </a:tabLst>
            </a:pPr>
            <a:r>
              <a:rPr sz="3350" spc="-95" dirty="0" smtClean="0">
                <a:latin typeface="Arial"/>
                <a:cs typeface="Arial"/>
              </a:rPr>
              <a:t>L</a:t>
            </a:r>
            <a:r>
              <a:rPr sz="3350" spc="-110" dirty="0" smtClean="0">
                <a:latin typeface="Arial"/>
                <a:cs typeface="Arial"/>
              </a:rPr>
              <a:t>o</a:t>
            </a:r>
            <a:r>
              <a:rPr sz="3350" spc="-75" dirty="0" smtClean="0">
                <a:latin typeface="Arial"/>
                <a:cs typeface="Arial"/>
              </a:rPr>
              <a:t>cal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30175"/>
            <a:ext cx="848995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4–</a:t>
            </a:r>
            <a:r>
              <a:rPr sz="1800" b="1" spc="0" dirty="0" smtClean="0">
                <a:latin typeface="Arial"/>
                <a:cs typeface="Arial"/>
              </a:rPr>
              <a:t>1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formats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5" dirty="0" smtClean="0">
                <a:latin typeface="Arial"/>
                <a:cs typeface="Arial"/>
              </a:rPr>
              <a:t> 8086–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2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structi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ns. (a)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16</a:t>
            </a:r>
            <a:r>
              <a:rPr sz="1800" spc="0" dirty="0" smtClean="0">
                <a:latin typeface="Arial"/>
                <a:cs typeface="Arial"/>
              </a:rPr>
              <a:t>-b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(b)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32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6780" y="990600"/>
            <a:ext cx="7328916" cy="2276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8515" y="3475344"/>
            <a:ext cx="8227059" cy="2644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241300" indent="-287020">
              <a:lnSpc>
                <a:spcPct val="978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8038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ove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10" dirty="0" smtClean="0">
                <a:latin typeface="Arial"/>
                <a:cs typeface="Arial"/>
              </a:rPr>
              <a:t>- bit </a:t>
            </a:r>
            <a:r>
              <a:rPr sz="2800" spc="-20" dirty="0" smtClean="0">
                <a:latin typeface="Arial"/>
                <a:cs typeface="Arial"/>
              </a:rPr>
              <a:t>mode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mac</a:t>
            </a:r>
            <a:r>
              <a:rPr sz="2800" spc="-15" dirty="0" smtClean="0">
                <a:latin typeface="Arial"/>
                <a:cs typeface="Arial"/>
              </a:rPr>
              <a:t>hine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 op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950" spc="-60" dirty="0" smtClean="0">
                <a:latin typeface="Arial"/>
                <a:cs typeface="Arial"/>
              </a:rPr>
              <a:t>r</a:t>
            </a:r>
            <a:r>
              <a:rPr sz="2950" spc="-95" dirty="0" smtClean="0">
                <a:latin typeface="Arial"/>
                <a:cs typeface="Arial"/>
              </a:rPr>
              <a:t>e</a:t>
            </a:r>
            <a:r>
              <a:rPr sz="2950" spc="-70" dirty="0" smtClean="0">
                <a:latin typeface="Arial"/>
                <a:cs typeface="Arial"/>
              </a:rPr>
              <a:t>al</a:t>
            </a:r>
            <a:r>
              <a:rPr sz="2950" spc="-40" dirty="0" smtClean="0">
                <a:latin typeface="Arial"/>
                <a:cs typeface="Arial"/>
              </a:rPr>
              <a:t> </a:t>
            </a:r>
            <a:r>
              <a:rPr sz="2950" spc="-125" dirty="0" smtClean="0">
                <a:latin typeface="Arial"/>
                <a:cs typeface="Arial"/>
              </a:rPr>
              <a:t>mo</a:t>
            </a:r>
            <a:r>
              <a:rPr sz="2950" spc="-95" dirty="0" smtClean="0">
                <a:latin typeface="Arial"/>
                <a:cs typeface="Arial"/>
              </a:rPr>
              <a:t>d</a:t>
            </a:r>
            <a:r>
              <a:rPr sz="2950" spc="-100" dirty="0" smtClean="0">
                <a:latin typeface="Arial"/>
                <a:cs typeface="Arial"/>
              </a:rPr>
              <a:t>e</a:t>
            </a:r>
            <a:r>
              <a:rPr sz="2950" spc="-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950" spc="-140" dirty="0" smtClean="0">
                <a:latin typeface="Arial"/>
                <a:cs typeface="Arial"/>
              </a:rPr>
              <a:t>DO</a:t>
            </a:r>
            <a:r>
              <a:rPr sz="2950" spc="-130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3"/>
              </a:spcBef>
              <a:buClr>
                <a:srgbClr val="0D4000"/>
              </a:buClr>
              <a:buFont typeface="Arial"/>
              <a:buChar char="–"/>
            </a:pPr>
            <a:endParaRPr sz="500"/>
          </a:p>
          <a:p>
            <a:pPr marL="299085" marR="12700" indent="-287020">
              <a:lnSpc>
                <a:spcPct val="994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80" dirty="0" smtClean="0">
                <a:latin typeface="Arial"/>
                <a:cs typeface="Arial"/>
              </a:rPr>
              <a:t>pr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te</a:t>
            </a:r>
            <a:r>
              <a:rPr sz="2950" spc="-85" dirty="0" smtClean="0">
                <a:latin typeface="Arial"/>
                <a:cs typeface="Arial"/>
              </a:rPr>
              <a:t>cted</a:t>
            </a:r>
            <a:r>
              <a:rPr sz="2950" spc="-45" dirty="0" smtClean="0">
                <a:latin typeface="Arial"/>
                <a:cs typeface="Arial"/>
              </a:rPr>
              <a:t> </a:t>
            </a:r>
            <a:r>
              <a:rPr sz="2950" spc="-114" dirty="0" smtClean="0">
                <a:latin typeface="Arial"/>
                <a:cs typeface="Arial"/>
              </a:rPr>
              <a:t>mode</a:t>
            </a:r>
            <a:r>
              <a:rPr sz="2950" spc="-30" dirty="0" smtClean="0">
                <a:latin typeface="Arial"/>
                <a:cs typeface="Arial"/>
              </a:rPr>
              <a:t> </a:t>
            </a:r>
            <a:r>
              <a:rPr sz="2950" spc="-90" dirty="0" smtClean="0">
                <a:latin typeface="Arial"/>
                <a:cs typeface="Arial"/>
              </a:rPr>
              <a:t>(Wi</a:t>
            </a:r>
            <a:r>
              <a:rPr sz="2950" spc="-95" dirty="0" smtClean="0">
                <a:latin typeface="Arial"/>
                <a:cs typeface="Arial"/>
              </a:rPr>
              <a:t>n</a:t>
            </a:r>
            <a:r>
              <a:rPr sz="2950" spc="-110" dirty="0" smtClean="0">
                <a:latin typeface="Arial"/>
                <a:cs typeface="Arial"/>
              </a:rPr>
              <a:t>dow</a:t>
            </a:r>
            <a:r>
              <a:rPr sz="2950" spc="-85" dirty="0" smtClean="0">
                <a:latin typeface="Arial"/>
                <a:cs typeface="Arial"/>
              </a:rPr>
              <a:t>s</a:t>
            </a:r>
            <a:r>
              <a:rPr sz="2950" spc="-30" dirty="0" smtClean="0">
                <a:latin typeface="Arial"/>
                <a:cs typeface="Arial"/>
              </a:rPr>
              <a:t>)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-15" dirty="0" smtClean="0">
                <a:latin typeface="Arial"/>
                <a:cs typeface="Arial"/>
              </a:rPr>
              <a:t>per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crip</a:t>
            </a:r>
            <a:r>
              <a:rPr sz="2800" spc="-15" dirty="0" smtClean="0">
                <a:latin typeface="Arial"/>
                <a:cs typeface="Arial"/>
              </a:rPr>
              <a:t>tor cont</a:t>
            </a:r>
            <a:r>
              <a:rPr sz="2800" spc="-10" dirty="0" smtClean="0">
                <a:latin typeface="Arial"/>
                <a:cs typeface="Arial"/>
              </a:rPr>
              <a:t>ai</a:t>
            </a:r>
            <a:r>
              <a:rPr sz="2800" spc="-15" dirty="0" smtClean="0">
                <a:latin typeface="Arial"/>
                <a:cs typeface="Arial"/>
              </a:rPr>
              <a:t>ns the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Orga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ization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29980" cy="4642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86296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eth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s;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4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simple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-seg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 over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ask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reco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75" dirty="0" smtClean="0">
                <a:latin typeface="Arial"/>
                <a:cs typeface="Arial"/>
              </a:rPr>
              <a:t>M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05" dirty="0" smtClean="0">
                <a:latin typeface="Arial"/>
                <a:cs typeface="Arial"/>
              </a:rPr>
              <a:t>dels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09025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MA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cial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irectives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@D</a:t>
            </a:r>
            <a:r>
              <a:rPr sz="3200" spc="-24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fy vario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746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1680210" algn="l"/>
                <a:tab pos="4092575" algn="l"/>
              </a:tabLst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Microsoft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isual	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Bor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	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F</a:t>
            </a:r>
            <a:r>
              <a:rPr sz="4200" b="1" spc="-150" dirty="0" smtClean="0">
                <a:latin typeface="Arial"/>
                <a:cs typeface="Arial"/>
              </a:rPr>
              <a:t>u</a:t>
            </a:r>
            <a:r>
              <a:rPr sz="4200" b="1" spc="-60" dirty="0" smtClean="0">
                <a:latin typeface="Arial"/>
                <a:cs typeface="Arial"/>
              </a:rPr>
              <a:t>l</a:t>
            </a:r>
            <a:r>
              <a:rPr sz="4200" b="1" spc="-50" dirty="0" smtClean="0">
                <a:latin typeface="Arial"/>
                <a:cs typeface="Arial"/>
              </a:rPr>
              <a:t>l</a:t>
            </a:r>
            <a:r>
              <a:rPr sz="4200" b="1" spc="-110" dirty="0" smtClean="0">
                <a:latin typeface="Arial"/>
                <a:cs typeface="Arial"/>
              </a:rPr>
              <a:t>-Se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155" dirty="0" smtClean="0">
                <a:latin typeface="Arial"/>
                <a:cs typeface="Arial"/>
              </a:rPr>
              <a:t>me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3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Defi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95" dirty="0" smtClean="0">
                <a:latin typeface="Arial"/>
                <a:cs typeface="Arial"/>
              </a:rPr>
              <a:t>itions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1474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4528820" algn="l"/>
              </a:tabLst>
            </a:pPr>
            <a:r>
              <a:rPr sz="3200" dirty="0" smtClean="0">
                <a:latin typeface="Arial"/>
                <a:cs typeface="Arial"/>
              </a:rPr>
              <a:t>Fu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Bor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soft	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nvir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assembly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3086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pro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 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984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Always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‘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4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TA</a:t>
            </a:r>
            <a:r>
              <a:rPr sz="3200" spc="-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soft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lical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his sof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ware.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111"/>
            <a:ext cx="8676005" cy="4008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ype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 the file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DOS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e;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120" dirty="0" smtClean="0">
                <a:latin typeface="Arial"/>
                <a:cs typeface="Arial"/>
              </a:rPr>
              <a:t>r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orkBe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ch, 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Run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444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ram, 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will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</a:t>
            </a:r>
            <a:r>
              <a:rPr sz="3200" spc="-10" dirty="0" smtClean="0">
                <a:latin typeface="Arial"/>
                <a:cs typeface="Arial"/>
              </a:rPr>
              <a:t>debugge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-10" dirty="0" smtClean="0">
                <a:latin typeface="Arial"/>
                <a:cs typeface="Arial"/>
              </a:rPr>
              <a:t>mboli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fo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81645" cy="350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-or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 a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accumu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-mem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transfers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all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72780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363855" indent="-34925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 PUSH, PO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XCHG,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XL</a:t>
            </a:r>
            <a:r>
              <a:rPr sz="3200" spc="-254" dirty="0" smtClean="0">
                <a:latin typeface="Arial"/>
                <a:cs typeface="Arial"/>
              </a:rPr>
              <a:t>A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IN,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, LOS,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GS, LFS,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LAH</a:t>
            </a:r>
            <a:r>
              <a:rPr sz="3200" spc="-3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 SAH</a:t>
            </a:r>
            <a:r>
              <a:rPr sz="3200" spc="-3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lowi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10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-tio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s: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LODS,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-7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28765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rform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overri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864475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s,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80899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6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s, 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size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MOD sel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nstruc- 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n's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REG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R/M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=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4840" cy="4692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AH,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BH, 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, CH,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CL,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CX, DX,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DI,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54800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EAX,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BX, ECX, EDX, ES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EB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EDI,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2984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 is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REX 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973059" cy="4692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4414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By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memory-a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BP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90805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29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PUSH,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</a:t>
            </a:r>
            <a:r>
              <a:rPr sz="3200" spc="-10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-ti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10477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6430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through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tium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se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GS.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PUSH 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45910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spc="-24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im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shed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stac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stack;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14008</Words>
  <Application>Microsoft Office PowerPoint</Application>
  <PresentationFormat>On-screen Show (4:3)</PresentationFormat>
  <Paragraphs>1625</Paragraphs>
  <Slides>112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Office Theme</vt:lpstr>
      <vt:lpstr>PowerPoint Presentation</vt:lpstr>
      <vt:lpstr>PowerPoint Presentation</vt:lpstr>
      <vt:lpstr>Introduction</vt:lpstr>
      <vt:lpstr>Chapter Objectives</vt:lpstr>
      <vt:lpstr>Chapter Objectives</vt:lpstr>
      <vt:lpstr>Chapter Objectives</vt:lpstr>
      <vt:lpstr>PowerPoint Presentation</vt:lpstr>
      <vt:lpstr>Machine Language</vt:lpstr>
      <vt:lpstr>PowerPoint Presentation</vt:lpstr>
      <vt:lpstr>The Opcode</vt:lpstr>
      <vt:lpstr>PowerPoint Presentation</vt:lpstr>
      <vt:lpstr>PowerPoint Presentation</vt:lpstr>
      <vt:lpstr>MOD Field</vt:lpstr>
      <vt:lpstr>PowerPoint Presentation</vt:lpstr>
      <vt:lpstr>Register Assignments</vt:lpstr>
      <vt:lpstr>Figure 4–4  The 8BEC instruction placed into bytes 1 and 2 formats from Figures 4–2 and 4–3. This instruction is a MOV BP,SP.</vt:lpstr>
      <vt:lpstr>R/M Memory Addressing</vt:lpstr>
      <vt:lpstr>Figure 4–5  A MOV DL,[DI] instruction converted to its machine language form.</vt:lpstr>
      <vt:lpstr>PowerPoint Presentation</vt:lpstr>
      <vt:lpstr>Special Addressing Mode</vt:lpstr>
      <vt:lpstr>PowerPoint Presentation</vt:lpstr>
      <vt:lpstr>Figure 4–6  The MOV [1000H],DI instruction uses the special addressing mode.</vt:lpstr>
      <vt:lpstr>Figure 4–7  The MOV [BP],DL instruction converted to binary machine language.</vt:lpstr>
      <vt:lpstr>32-Bit Addressing Modes</vt:lpstr>
      <vt:lpstr>PowerPoint Presentation</vt:lpstr>
      <vt:lpstr>Figure 4–8  The scaled-index byte.</vt:lpstr>
      <vt:lpstr>An Immediate Instruction</vt:lpstr>
      <vt:lpstr>PowerPoint Presentation</vt:lpstr>
      <vt:lpstr>PowerPoint Presentation</vt:lpstr>
      <vt:lpstr>Segment MOV Instructions</vt:lpstr>
      <vt:lpstr>Figure 4–10  A MOV BX,CS instruction converted to binary machine language.</vt:lpstr>
      <vt:lpstr>PowerPoint Presentation</vt:lpstr>
      <vt:lpstr>The 64-Bit Mode for the Pentium 4 and Core2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Initializing the 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LDS, LES, LFS, LGS, and LSS</vt:lpstr>
      <vt:lpstr>PowerPoint Presentation</vt:lpstr>
      <vt:lpstr>PowerPoint Presentation</vt:lpstr>
      <vt:lpstr>PowerPoint Presentation</vt:lpstr>
      <vt:lpstr>PowerPoint Presentation</vt:lpstr>
      <vt:lpstr>The Direction Flag</vt:lpstr>
      <vt:lpstr>DI and SI</vt:lpstr>
      <vt:lpstr>LODS</vt:lpstr>
      <vt:lpstr>PowerPoint Presentation</vt:lpstr>
      <vt:lpstr>STOS</vt:lpstr>
      <vt:lpstr>STOS with a REP</vt:lpstr>
      <vt:lpstr>MOVS</vt:lpstr>
      <vt:lpstr>PowerPoint Presentation</vt:lpstr>
      <vt:lpstr>PowerPoint Presentation</vt:lpstr>
      <vt:lpstr>OUTS</vt:lpstr>
      <vt:lpstr>4–5 MISCELLANEOUS DATA TRANSFER INSTRUCTIONS</vt:lpstr>
      <vt:lpstr>XCHG</vt:lpstr>
      <vt:lpstr>LAHF and SAHF</vt:lpstr>
      <vt:lpstr>XLAT</vt:lpstr>
      <vt:lpstr>PowerPoint Presentation</vt:lpstr>
      <vt:lpstr>IN and OUT</vt:lpstr>
      <vt:lpstr>PowerPoint Presentation</vt:lpstr>
      <vt:lpstr>PowerPoint Presentation</vt:lpstr>
      <vt:lpstr>PowerPoint Presentation</vt:lpstr>
      <vt:lpstr>BSWAP</vt:lpstr>
      <vt:lpstr>CMOV</vt:lpstr>
      <vt:lpstr>PowerPoint Presentation</vt:lpstr>
      <vt:lpstr>PowerPoint Presentation</vt:lpstr>
      <vt:lpstr>Directives</vt:lpstr>
      <vt:lpstr>Storing Data in a Memory Segment</vt:lpstr>
      <vt:lpstr>PowerPoint Presentation</vt:lpstr>
      <vt:lpstr>ASSUME, EQU, and ORG</vt:lpstr>
      <vt:lpstr>PowerPoint Presentation</vt:lpstr>
      <vt:lpstr>PROC and ENDP</vt:lpstr>
      <vt:lpstr>PowerPoint Presentation</vt:lpstr>
      <vt:lpstr>Memory Organization</vt:lpstr>
      <vt:lpstr>Models</vt:lpstr>
      <vt:lpstr>Full-Segment Definitions</vt:lpstr>
      <vt:lpstr>PowerPoint Presentation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Karen Bretz</dc:creator>
  <cp:lastModifiedBy>Ahmed</cp:lastModifiedBy>
  <cp:revision>1</cp:revision>
  <dcterms:created xsi:type="dcterms:W3CDTF">2018-11-14T13:26:40Z</dcterms:created>
  <dcterms:modified xsi:type="dcterms:W3CDTF">2018-11-14T21:32:37Z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2015-11-21T00:00:00Z</vt:filetime>
  </property>
  <property fmtid="{D5CDD505-2E9C-101B-9397-08002B2CF9AE}" pid="3" name="LastSaved">
    <vt:filetime>2018-11-14T00:00:00Z</vt:filetime>
  </property>
</Properties>
</file>